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3" r:id="rId7"/>
    <p:sldId id="266"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A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765" autoAdjust="0"/>
    <p:restoredTop sz="94660"/>
  </p:normalViewPr>
  <p:slideViewPr>
    <p:cSldViewPr snapToGrid="0" showGuides="1">
      <p:cViewPr varScale="1">
        <p:scale>
          <a:sx n="152" d="100"/>
          <a:sy n="152" d="100"/>
        </p:scale>
        <p:origin x="156" y="3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84C78B-23BB-488E-ACEA-72B83E0F3E97}"/>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CD9B584-4110-420B-8B74-7D1F3DE0A1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96F1FE7-DAC2-4B4E-9990-33B39654BDE2}"/>
              </a:ext>
            </a:extLst>
          </p:cNvPr>
          <p:cNvSpPr>
            <a:spLocks noGrp="1"/>
          </p:cNvSpPr>
          <p:nvPr>
            <p:ph type="dt" sz="half" idx="10"/>
          </p:nvPr>
        </p:nvSpPr>
        <p:spPr/>
        <p:txBody>
          <a:bodyPr/>
          <a:lstStyle/>
          <a:p>
            <a:fld id="{4DCF7EFA-4886-4C8E-80AB-49D1C376DA2B}" type="datetimeFigureOut">
              <a:rPr lang="it-IT" smtClean="0"/>
              <a:t>23/09/2021</a:t>
            </a:fld>
            <a:endParaRPr lang="it-IT"/>
          </a:p>
        </p:txBody>
      </p:sp>
      <p:sp>
        <p:nvSpPr>
          <p:cNvPr id="5" name="Segnaposto piè di pagina 4">
            <a:extLst>
              <a:ext uri="{FF2B5EF4-FFF2-40B4-BE49-F238E27FC236}">
                <a16:creationId xmlns:a16="http://schemas.microsoft.com/office/drawing/2014/main" id="{183B27EF-D3E7-423B-BC85-443B4B0C92C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6F9D975-C9B7-48D9-BE23-0B5B4164A101}"/>
              </a:ext>
            </a:extLst>
          </p:cNvPr>
          <p:cNvSpPr>
            <a:spLocks noGrp="1"/>
          </p:cNvSpPr>
          <p:nvPr>
            <p:ph type="sldNum" sz="quarter" idx="12"/>
          </p:nvPr>
        </p:nvSpPr>
        <p:spPr/>
        <p:txBody>
          <a:bodyPr/>
          <a:lstStyle/>
          <a:p>
            <a:fld id="{8873213A-09A8-426F-919E-E60EE0B96E70}" type="slidenum">
              <a:rPr lang="it-IT" smtClean="0"/>
              <a:t>‹#›</a:t>
            </a:fld>
            <a:endParaRPr lang="it-IT"/>
          </a:p>
        </p:txBody>
      </p:sp>
    </p:spTree>
    <p:extLst>
      <p:ext uri="{BB962C8B-B14F-4D97-AF65-F5344CB8AC3E}">
        <p14:creationId xmlns:p14="http://schemas.microsoft.com/office/powerpoint/2010/main" val="3896121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35C291-02B8-4A61-A454-049D3E1FB5D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E40FE8D-9132-4EC7-8ECD-53307494AA01}"/>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4EA7F23-22F6-4B93-AD6D-C6FF50ACCCFB}"/>
              </a:ext>
            </a:extLst>
          </p:cNvPr>
          <p:cNvSpPr>
            <a:spLocks noGrp="1"/>
          </p:cNvSpPr>
          <p:nvPr>
            <p:ph type="dt" sz="half" idx="10"/>
          </p:nvPr>
        </p:nvSpPr>
        <p:spPr/>
        <p:txBody>
          <a:bodyPr/>
          <a:lstStyle/>
          <a:p>
            <a:fld id="{4DCF7EFA-4886-4C8E-80AB-49D1C376DA2B}" type="datetimeFigureOut">
              <a:rPr lang="it-IT" smtClean="0"/>
              <a:t>23/09/2021</a:t>
            </a:fld>
            <a:endParaRPr lang="it-IT"/>
          </a:p>
        </p:txBody>
      </p:sp>
      <p:sp>
        <p:nvSpPr>
          <p:cNvPr id="5" name="Segnaposto piè di pagina 4">
            <a:extLst>
              <a:ext uri="{FF2B5EF4-FFF2-40B4-BE49-F238E27FC236}">
                <a16:creationId xmlns:a16="http://schemas.microsoft.com/office/drawing/2014/main" id="{6821D9E5-F446-4243-B7BB-4D87A8E9813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194A9BE-6F4D-4009-8B59-238FC7C74E1A}"/>
              </a:ext>
            </a:extLst>
          </p:cNvPr>
          <p:cNvSpPr>
            <a:spLocks noGrp="1"/>
          </p:cNvSpPr>
          <p:nvPr>
            <p:ph type="sldNum" sz="quarter" idx="12"/>
          </p:nvPr>
        </p:nvSpPr>
        <p:spPr/>
        <p:txBody>
          <a:bodyPr/>
          <a:lstStyle/>
          <a:p>
            <a:fld id="{8873213A-09A8-426F-919E-E60EE0B96E70}" type="slidenum">
              <a:rPr lang="it-IT" smtClean="0"/>
              <a:t>‹#›</a:t>
            </a:fld>
            <a:endParaRPr lang="it-IT"/>
          </a:p>
        </p:txBody>
      </p:sp>
    </p:spTree>
    <p:extLst>
      <p:ext uri="{BB962C8B-B14F-4D97-AF65-F5344CB8AC3E}">
        <p14:creationId xmlns:p14="http://schemas.microsoft.com/office/powerpoint/2010/main" val="1465487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CEFB6E9-EB95-4571-8149-1E03DEDE6AF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27B61D7-B295-4B99-9B20-DFB356F655F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AC5048A-DA53-4966-8472-5297B94B165A}"/>
              </a:ext>
            </a:extLst>
          </p:cNvPr>
          <p:cNvSpPr>
            <a:spLocks noGrp="1"/>
          </p:cNvSpPr>
          <p:nvPr>
            <p:ph type="dt" sz="half" idx="10"/>
          </p:nvPr>
        </p:nvSpPr>
        <p:spPr/>
        <p:txBody>
          <a:bodyPr/>
          <a:lstStyle/>
          <a:p>
            <a:fld id="{4DCF7EFA-4886-4C8E-80AB-49D1C376DA2B}" type="datetimeFigureOut">
              <a:rPr lang="it-IT" smtClean="0"/>
              <a:t>23/09/2021</a:t>
            </a:fld>
            <a:endParaRPr lang="it-IT"/>
          </a:p>
        </p:txBody>
      </p:sp>
      <p:sp>
        <p:nvSpPr>
          <p:cNvPr id="5" name="Segnaposto piè di pagina 4">
            <a:extLst>
              <a:ext uri="{FF2B5EF4-FFF2-40B4-BE49-F238E27FC236}">
                <a16:creationId xmlns:a16="http://schemas.microsoft.com/office/drawing/2014/main" id="{9E6A4835-BE1F-485E-80D9-93E6C1BD03B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7FECFFD-54FA-4D79-B466-1366A9D9C08C}"/>
              </a:ext>
            </a:extLst>
          </p:cNvPr>
          <p:cNvSpPr>
            <a:spLocks noGrp="1"/>
          </p:cNvSpPr>
          <p:nvPr>
            <p:ph type="sldNum" sz="quarter" idx="12"/>
          </p:nvPr>
        </p:nvSpPr>
        <p:spPr/>
        <p:txBody>
          <a:bodyPr/>
          <a:lstStyle/>
          <a:p>
            <a:fld id="{8873213A-09A8-426F-919E-E60EE0B96E70}" type="slidenum">
              <a:rPr lang="it-IT" smtClean="0"/>
              <a:t>‹#›</a:t>
            </a:fld>
            <a:endParaRPr lang="it-IT"/>
          </a:p>
        </p:txBody>
      </p:sp>
    </p:spTree>
    <p:extLst>
      <p:ext uri="{BB962C8B-B14F-4D97-AF65-F5344CB8AC3E}">
        <p14:creationId xmlns:p14="http://schemas.microsoft.com/office/powerpoint/2010/main" val="2465367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EDD406-DF92-4998-89F8-0E49B8DADC0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604DC0F-A796-444A-ACCB-FC12C8CC674F}"/>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5192CFE-36AD-4E6E-8B3D-7935B99171B7}"/>
              </a:ext>
            </a:extLst>
          </p:cNvPr>
          <p:cNvSpPr>
            <a:spLocks noGrp="1"/>
          </p:cNvSpPr>
          <p:nvPr>
            <p:ph type="dt" sz="half" idx="10"/>
          </p:nvPr>
        </p:nvSpPr>
        <p:spPr/>
        <p:txBody>
          <a:bodyPr/>
          <a:lstStyle/>
          <a:p>
            <a:fld id="{4DCF7EFA-4886-4C8E-80AB-49D1C376DA2B}" type="datetimeFigureOut">
              <a:rPr lang="it-IT" smtClean="0"/>
              <a:t>23/09/2021</a:t>
            </a:fld>
            <a:endParaRPr lang="it-IT"/>
          </a:p>
        </p:txBody>
      </p:sp>
      <p:sp>
        <p:nvSpPr>
          <p:cNvPr id="5" name="Segnaposto piè di pagina 4">
            <a:extLst>
              <a:ext uri="{FF2B5EF4-FFF2-40B4-BE49-F238E27FC236}">
                <a16:creationId xmlns:a16="http://schemas.microsoft.com/office/drawing/2014/main" id="{82272197-C1C9-48E9-A583-51304661775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953A6BA-F090-40AE-9C68-22DE8CE712F9}"/>
              </a:ext>
            </a:extLst>
          </p:cNvPr>
          <p:cNvSpPr>
            <a:spLocks noGrp="1"/>
          </p:cNvSpPr>
          <p:nvPr>
            <p:ph type="sldNum" sz="quarter" idx="12"/>
          </p:nvPr>
        </p:nvSpPr>
        <p:spPr/>
        <p:txBody>
          <a:bodyPr/>
          <a:lstStyle/>
          <a:p>
            <a:fld id="{8873213A-09A8-426F-919E-E60EE0B96E70}" type="slidenum">
              <a:rPr lang="it-IT" smtClean="0"/>
              <a:t>‹#›</a:t>
            </a:fld>
            <a:endParaRPr lang="it-IT"/>
          </a:p>
        </p:txBody>
      </p:sp>
    </p:spTree>
    <p:extLst>
      <p:ext uri="{BB962C8B-B14F-4D97-AF65-F5344CB8AC3E}">
        <p14:creationId xmlns:p14="http://schemas.microsoft.com/office/powerpoint/2010/main" val="1554699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D32ACB-548C-4FC9-B6F5-9E96BB5EED7B}"/>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F2FE33E8-47F9-4833-8378-80B342DD4F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F1856DE1-1683-4830-B27A-F96EAE674300}"/>
              </a:ext>
            </a:extLst>
          </p:cNvPr>
          <p:cNvSpPr>
            <a:spLocks noGrp="1"/>
          </p:cNvSpPr>
          <p:nvPr>
            <p:ph type="dt" sz="half" idx="10"/>
          </p:nvPr>
        </p:nvSpPr>
        <p:spPr/>
        <p:txBody>
          <a:bodyPr/>
          <a:lstStyle/>
          <a:p>
            <a:fld id="{4DCF7EFA-4886-4C8E-80AB-49D1C376DA2B}" type="datetimeFigureOut">
              <a:rPr lang="it-IT" smtClean="0"/>
              <a:t>23/09/2021</a:t>
            </a:fld>
            <a:endParaRPr lang="it-IT"/>
          </a:p>
        </p:txBody>
      </p:sp>
      <p:sp>
        <p:nvSpPr>
          <p:cNvPr id="5" name="Segnaposto piè di pagina 4">
            <a:extLst>
              <a:ext uri="{FF2B5EF4-FFF2-40B4-BE49-F238E27FC236}">
                <a16:creationId xmlns:a16="http://schemas.microsoft.com/office/drawing/2014/main" id="{D3B3C632-0F04-439C-8125-14A9B5D54F1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D4D1B1E-D1BF-4FE2-A69F-8E14E0A216D1}"/>
              </a:ext>
            </a:extLst>
          </p:cNvPr>
          <p:cNvSpPr>
            <a:spLocks noGrp="1"/>
          </p:cNvSpPr>
          <p:nvPr>
            <p:ph type="sldNum" sz="quarter" idx="12"/>
          </p:nvPr>
        </p:nvSpPr>
        <p:spPr/>
        <p:txBody>
          <a:bodyPr/>
          <a:lstStyle/>
          <a:p>
            <a:fld id="{8873213A-09A8-426F-919E-E60EE0B96E70}" type="slidenum">
              <a:rPr lang="it-IT" smtClean="0"/>
              <a:t>‹#›</a:t>
            </a:fld>
            <a:endParaRPr lang="it-IT"/>
          </a:p>
        </p:txBody>
      </p:sp>
    </p:spTree>
    <p:extLst>
      <p:ext uri="{BB962C8B-B14F-4D97-AF65-F5344CB8AC3E}">
        <p14:creationId xmlns:p14="http://schemas.microsoft.com/office/powerpoint/2010/main" val="3646604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5CF111-2E84-4A43-877F-3E331F8685F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60F2D94-39A3-443A-AE52-67D528EE6FA9}"/>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4C1D5E27-82EB-401D-A3B5-19CF544CB998}"/>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ABA5FACD-AEB7-47FF-A1B7-3B27A0A4F2B6}"/>
              </a:ext>
            </a:extLst>
          </p:cNvPr>
          <p:cNvSpPr>
            <a:spLocks noGrp="1"/>
          </p:cNvSpPr>
          <p:nvPr>
            <p:ph type="dt" sz="half" idx="10"/>
          </p:nvPr>
        </p:nvSpPr>
        <p:spPr/>
        <p:txBody>
          <a:bodyPr/>
          <a:lstStyle/>
          <a:p>
            <a:fld id="{4DCF7EFA-4886-4C8E-80AB-49D1C376DA2B}" type="datetimeFigureOut">
              <a:rPr lang="it-IT" smtClean="0"/>
              <a:t>23/09/2021</a:t>
            </a:fld>
            <a:endParaRPr lang="it-IT"/>
          </a:p>
        </p:txBody>
      </p:sp>
      <p:sp>
        <p:nvSpPr>
          <p:cNvPr id="6" name="Segnaposto piè di pagina 5">
            <a:extLst>
              <a:ext uri="{FF2B5EF4-FFF2-40B4-BE49-F238E27FC236}">
                <a16:creationId xmlns:a16="http://schemas.microsoft.com/office/drawing/2014/main" id="{4017C7ED-08FB-4C9D-9258-AE7E56979AC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7BCC727-D7FC-4849-8AD6-C3511060F0AC}"/>
              </a:ext>
            </a:extLst>
          </p:cNvPr>
          <p:cNvSpPr>
            <a:spLocks noGrp="1"/>
          </p:cNvSpPr>
          <p:nvPr>
            <p:ph type="sldNum" sz="quarter" idx="12"/>
          </p:nvPr>
        </p:nvSpPr>
        <p:spPr/>
        <p:txBody>
          <a:bodyPr/>
          <a:lstStyle/>
          <a:p>
            <a:fld id="{8873213A-09A8-426F-919E-E60EE0B96E70}" type="slidenum">
              <a:rPr lang="it-IT" smtClean="0"/>
              <a:t>‹#›</a:t>
            </a:fld>
            <a:endParaRPr lang="it-IT"/>
          </a:p>
        </p:txBody>
      </p:sp>
    </p:spTree>
    <p:extLst>
      <p:ext uri="{BB962C8B-B14F-4D97-AF65-F5344CB8AC3E}">
        <p14:creationId xmlns:p14="http://schemas.microsoft.com/office/powerpoint/2010/main" val="2501463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8FB3C1-4C0C-4C4A-B7AE-C0F09BD698D2}"/>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646FA11-7061-474A-9B09-45253C01E2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68722551-87D6-49D1-B5EC-CA3FD661BF5B}"/>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137F0667-8CEE-46B6-8B13-1EBC1DC8DA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041D009D-C0E6-470C-8FDA-227880ED50D6}"/>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E0BA4D51-292D-4743-84DB-DD30602B81A4}"/>
              </a:ext>
            </a:extLst>
          </p:cNvPr>
          <p:cNvSpPr>
            <a:spLocks noGrp="1"/>
          </p:cNvSpPr>
          <p:nvPr>
            <p:ph type="dt" sz="half" idx="10"/>
          </p:nvPr>
        </p:nvSpPr>
        <p:spPr/>
        <p:txBody>
          <a:bodyPr/>
          <a:lstStyle/>
          <a:p>
            <a:fld id="{4DCF7EFA-4886-4C8E-80AB-49D1C376DA2B}" type="datetimeFigureOut">
              <a:rPr lang="it-IT" smtClean="0"/>
              <a:t>23/09/2021</a:t>
            </a:fld>
            <a:endParaRPr lang="it-IT"/>
          </a:p>
        </p:txBody>
      </p:sp>
      <p:sp>
        <p:nvSpPr>
          <p:cNvPr id="8" name="Segnaposto piè di pagina 7">
            <a:extLst>
              <a:ext uri="{FF2B5EF4-FFF2-40B4-BE49-F238E27FC236}">
                <a16:creationId xmlns:a16="http://schemas.microsoft.com/office/drawing/2014/main" id="{F2824613-3C8B-4436-847A-354E2887C44D}"/>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5DCBA117-35A2-42E3-9B06-5182573367E1}"/>
              </a:ext>
            </a:extLst>
          </p:cNvPr>
          <p:cNvSpPr>
            <a:spLocks noGrp="1"/>
          </p:cNvSpPr>
          <p:nvPr>
            <p:ph type="sldNum" sz="quarter" idx="12"/>
          </p:nvPr>
        </p:nvSpPr>
        <p:spPr/>
        <p:txBody>
          <a:bodyPr/>
          <a:lstStyle/>
          <a:p>
            <a:fld id="{8873213A-09A8-426F-919E-E60EE0B96E70}" type="slidenum">
              <a:rPr lang="it-IT" smtClean="0"/>
              <a:t>‹#›</a:t>
            </a:fld>
            <a:endParaRPr lang="it-IT"/>
          </a:p>
        </p:txBody>
      </p:sp>
    </p:spTree>
    <p:extLst>
      <p:ext uri="{BB962C8B-B14F-4D97-AF65-F5344CB8AC3E}">
        <p14:creationId xmlns:p14="http://schemas.microsoft.com/office/powerpoint/2010/main" val="3916318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1A8940-AB4C-4447-9093-6C6E746F58C5}"/>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0E49A390-0A12-476A-8DC9-57AC9AFC0A62}"/>
              </a:ext>
            </a:extLst>
          </p:cNvPr>
          <p:cNvSpPr>
            <a:spLocks noGrp="1"/>
          </p:cNvSpPr>
          <p:nvPr>
            <p:ph type="dt" sz="half" idx="10"/>
          </p:nvPr>
        </p:nvSpPr>
        <p:spPr/>
        <p:txBody>
          <a:bodyPr/>
          <a:lstStyle/>
          <a:p>
            <a:fld id="{4DCF7EFA-4886-4C8E-80AB-49D1C376DA2B}" type="datetimeFigureOut">
              <a:rPr lang="it-IT" smtClean="0"/>
              <a:t>23/09/2021</a:t>
            </a:fld>
            <a:endParaRPr lang="it-IT"/>
          </a:p>
        </p:txBody>
      </p:sp>
      <p:sp>
        <p:nvSpPr>
          <p:cNvPr id="4" name="Segnaposto piè di pagina 3">
            <a:extLst>
              <a:ext uri="{FF2B5EF4-FFF2-40B4-BE49-F238E27FC236}">
                <a16:creationId xmlns:a16="http://schemas.microsoft.com/office/drawing/2014/main" id="{F2497EB2-99AE-45A5-AABA-21D2E7BF047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1948F02-FDA1-404A-9552-8960D644BC2E}"/>
              </a:ext>
            </a:extLst>
          </p:cNvPr>
          <p:cNvSpPr>
            <a:spLocks noGrp="1"/>
          </p:cNvSpPr>
          <p:nvPr>
            <p:ph type="sldNum" sz="quarter" idx="12"/>
          </p:nvPr>
        </p:nvSpPr>
        <p:spPr/>
        <p:txBody>
          <a:bodyPr/>
          <a:lstStyle/>
          <a:p>
            <a:fld id="{8873213A-09A8-426F-919E-E60EE0B96E70}" type="slidenum">
              <a:rPr lang="it-IT" smtClean="0"/>
              <a:t>‹#›</a:t>
            </a:fld>
            <a:endParaRPr lang="it-IT"/>
          </a:p>
        </p:txBody>
      </p:sp>
    </p:spTree>
    <p:extLst>
      <p:ext uri="{BB962C8B-B14F-4D97-AF65-F5344CB8AC3E}">
        <p14:creationId xmlns:p14="http://schemas.microsoft.com/office/powerpoint/2010/main" val="1355029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90811FF-5709-4BBB-A75A-C49997313ABB}"/>
              </a:ext>
            </a:extLst>
          </p:cNvPr>
          <p:cNvSpPr>
            <a:spLocks noGrp="1"/>
          </p:cNvSpPr>
          <p:nvPr>
            <p:ph type="dt" sz="half" idx="10"/>
          </p:nvPr>
        </p:nvSpPr>
        <p:spPr/>
        <p:txBody>
          <a:bodyPr/>
          <a:lstStyle/>
          <a:p>
            <a:fld id="{4DCF7EFA-4886-4C8E-80AB-49D1C376DA2B}" type="datetimeFigureOut">
              <a:rPr lang="it-IT" smtClean="0"/>
              <a:t>23/09/2021</a:t>
            </a:fld>
            <a:endParaRPr lang="it-IT"/>
          </a:p>
        </p:txBody>
      </p:sp>
      <p:sp>
        <p:nvSpPr>
          <p:cNvPr id="3" name="Segnaposto piè di pagina 2">
            <a:extLst>
              <a:ext uri="{FF2B5EF4-FFF2-40B4-BE49-F238E27FC236}">
                <a16:creationId xmlns:a16="http://schemas.microsoft.com/office/drawing/2014/main" id="{8A3AAEEC-491E-4B99-A99E-0A614BAAA02C}"/>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1431F442-5883-4150-893D-5ACC65E25BD6}"/>
              </a:ext>
            </a:extLst>
          </p:cNvPr>
          <p:cNvSpPr>
            <a:spLocks noGrp="1"/>
          </p:cNvSpPr>
          <p:nvPr>
            <p:ph type="sldNum" sz="quarter" idx="12"/>
          </p:nvPr>
        </p:nvSpPr>
        <p:spPr/>
        <p:txBody>
          <a:bodyPr/>
          <a:lstStyle/>
          <a:p>
            <a:fld id="{8873213A-09A8-426F-919E-E60EE0B96E70}" type="slidenum">
              <a:rPr lang="it-IT" smtClean="0"/>
              <a:t>‹#›</a:t>
            </a:fld>
            <a:endParaRPr lang="it-IT"/>
          </a:p>
        </p:txBody>
      </p:sp>
    </p:spTree>
    <p:extLst>
      <p:ext uri="{BB962C8B-B14F-4D97-AF65-F5344CB8AC3E}">
        <p14:creationId xmlns:p14="http://schemas.microsoft.com/office/powerpoint/2010/main" val="3426899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B76FD0-CEF0-4016-9978-FBCFD0FC5A3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51E4DA0-9FFA-4D79-935A-4B18AC1ADA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760AA7C3-E8A8-4810-BFB6-81C02D758C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1F09A80-C2C9-4CEB-AFAA-F7CCE8F88974}"/>
              </a:ext>
            </a:extLst>
          </p:cNvPr>
          <p:cNvSpPr>
            <a:spLocks noGrp="1"/>
          </p:cNvSpPr>
          <p:nvPr>
            <p:ph type="dt" sz="half" idx="10"/>
          </p:nvPr>
        </p:nvSpPr>
        <p:spPr/>
        <p:txBody>
          <a:bodyPr/>
          <a:lstStyle/>
          <a:p>
            <a:fld id="{4DCF7EFA-4886-4C8E-80AB-49D1C376DA2B}" type="datetimeFigureOut">
              <a:rPr lang="it-IT" smtClean="0"/>
              <a:t>23/09/2021</a:t>
            </a:fld>
            <a:endParaRPr lang="it-IT"/>
          </a:p>
        </p:txBody>
      </p:sp>
      <p:sp>
        <p:nvSpPr>
          <p:cNvPr id="6" name="Segnaposto piè di pagina 5">
            <a:extLst>
              <a:ext uri="{FF2B5EF4-FFF2-40B4-BE49-F238E27FC236}">
                <a16:creationId xmlns:a16="http://schemas.microsoft.com/office/drawing/2014/main" id="{C7A25F1B-CBBF-4935-81BF-5256F0FB0EC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8AEA642-FDA9-4372-8186-B61A6E06697D}"/>
              </a:ext>
            </a:extLst>
          </p:cNvPr>
          <p:cNvSpPr>
            <a:spLocks noGrp="1"/>
          </p:cNvSpPr>
          <p:nvPr>
            <p:ph type="sldNum" sz="quarter" idx="12"/>
          </p:nvPr>
        </p:nvSpPr>
        <p:spPr/>
        <p:txBody>
          <a:bodyPr/>
          <a:lstStyle/>
          <a:p>
            <a:fld id="{8873213A-09A8-426F-919E-E60EE0B96E70}" type="slidenum">
              <a:rPr lang="it-IT" smtClean="0"/>
              <a:t>‹#›</a:t>
            </a:fld>
            <a:endParaRPr lang="it-IT"/>
          </a:p>
        </p:txBody>
      </p:sp>
    </p:spTree>
    <p:extLst>
      <p:ext uri="{BB962C8B-B14F-4D97-AF65-F5344CB8AC3E}">
        <p14:creationId xmlns:p14="http://schemas.microsoft.com/office/powerpoint/2010/main" val="2914113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B6EA29-23A8-4855-94BE-951B884730D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E0DE95E-A3C3-4C2F-A3EF-DF3754B5F0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1D4EAD87-A098-4594-9B53-6E74BC15C2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7AF32FB-FBD5-4B52-8A17-5F9E6452E97E}"/>
              </a:ext>
            </a:extLst>
          </p:cNvPr>
          <p:cNvSpPr>
            <a:spLocks noGrp="1"/>
          </p:cNvSpPr>
          <p:nvPr>
            <p:ph type="dt" sz="half" idx="10"/>
          </p:nvPr>
        </p:nvSpPr>
        <p:spPr/>
        <p:txBody>
          <a:bodyPr/>
          <a:lstStyle/>
          <a:p>
            <a:fld id="{4DCF7EFA-4886-4C8E-80AB-49D1C376DA2B}" type="datetimeFigureOut">
              <a:rPr lang="it-IT" smtClean="0"/>
              <a:t>23/09/2021</a:t>
            </a:fld>
            <a:endParaRPr lang="it-IT"/>
          </a:p>
        </p:txBody>
      </p:sp>
      <p:sp>
        <p:nvSpPr>
          <p:cNvPr id="6" name="Segnaposto piè di pagina 5">
            <a:extLst>
              <a:ext uri="{FF2B5EF4-FFF2-40B4-BE49-F238E27FC236}">
                <a16:creationId xmlns:a16="http://schemas.microsoft.com/office/drawing/2014/main" id="{60990A6E-E51D-451E-8574-BB5D928E422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F6D9828-3F0B-44C4-B9D0-7B8EB49EDA1E}"/>
              </a:ext>
            </a:extLst>
          </p:cNvPr>
          <p:cNvSpPr>
            <a:spLocks noGrp="1"/>
          </p:cNvSpPr>
          <p:nvPr>
            <p:ph type="sldNum" sz="quarter" idx="12"/>
          </p:nvPr>
        </p:nvSpPr>
        <p:spPr/>
        <p:txBody>
          <a:bodyPr/>
          <a:lstStyle/>
          <a:p>
            <a:fld id="{8873213A-09A8-426F-919E-E60EE0B96E70}" type="slidenum">
              <a:rPr lang="it-IT" smtClean="0"/>
              <a:t>‹#›</a:t>
            </a:fld>
            <a:endParaRPr lang="it-IT"/>
          </a:p>
        </p:txBody>
      </p:sp>
    </p:spTree>
    <p:extLst>
      <p:ext uri="{BB962C8B-B14F-4D97-AF65-F5344CB8AC3E}">
        <p14:creationId xmlns:p14="http://schemas.microsoft.com/office/powerpoint/2010/main" val="1838001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3D6FDEC7-BDEA-44CF-B2C5-821034A574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E2113D0-DCAB-4B18-8627-D42EE4CC57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0AFA9E8-DCE1-4C99-8085-D405BDEC92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CF7EFA-4886-4C8E-80AB-49D1C376DA2B}" type="datetimeFigureOut">
              <a:rPr lang="it-IT" smtClean="0"/>
              <a:t>23/09/2021</a:t>
            </a:fld>
            <a:endParaRPr lang="it-IT"/>
          </a:p>
        </p:txBody>
      </p:sp>
      <p:sp>
        <p:nvSpPr>
          <p:cNvPr id="5" name="Segnaposto piè di pagina 4">
            <a:extLst>
              <a:ext uri="{FF2B5EF4-FFF2-40B4-BE49-F238E27FC236}">
                <a16:creationId xmlns:a16="http://schemas.microsoft.com/office/drawing/2014/main" id="{38424A1F-92FB-4A34-ACA2-AB59607B46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507F5FC-402E-44B7-89D0-07B662B5BD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73213A-09A8-426F-919E-E60EE0B96E70}" type="slidenum">
              <a:rPr lang="it-IT" smtClean="0"/>
              <a:t>‹#›</a:t>
            </a:fld>
            <a:endParaRPr lang="it-IT"/>
          </a:p>
        </p:txBody>
      </p:sp>
    </p:spTree>
    <p:extLst>
      <p:ext uri="{BB962C8B-B14F-4D97-AF65-F5344CB8AC3E}">
        <p14:creationId xmlns:p14="http://schemas.microsoft.com/office/powerpoint/2010/main" val="310241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F49843-7D45-43C8-9FFC-B57129080485}"/>
              </a:ext>
            </a:extLst>
          </p:cNvPr>
          <p:cNvSpPr>
            <a:spLocks noGrp="1"/>
          </p:cNvSpPr>
          <p:nvPr>
            <p:ph type="ctrTitle"/>
          </p:nvPr>
        </p:nvSpPr>
        <p:spPr>
          <a:xfrm>
            <a:off x="542925" y="2177043"/>
            <a:ext cx="11106150" cy="2116341"/>
          </a:xfrm>
        </p:spPr>
        <p:txBody>
          <a:bodyPr anchor="ctr">
            <a:normAutofit fontScale="90000"/>
          </a:bodyPr>
          <a:lstStyle/>
          <a:p>
            <a:r>
              <a:rPr lang="en-US" dirty="0"/>
              <a:t>HR DEVELOPMENT AND MAINTAINING STAFF COMPETENCES</a:t>
            </a:r>
            <a:endParaRPr lang="it-IT" dirty="0"/>
          </a:p>
        </p:txBody>
      </p:sp>
      <p:pic>
        <p:nvPicPr>
          <p:cNvPr id="5" name="Immagine 4">
            <a:extLst>
              <a:ext uri="{FF2B5EF4-FFF2-40B4-BE49-F238E27FC236}">
                <a16:creationId xmlns:a16="http://schemas.microsoft.com/office/drawing/2014/main" id="{73E10501-F2F3-4794-9CFC-FB04DC10F6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170" y="236649"/>
            <a:ext cx="2857143" cy="885714"/>
          </a:xfrm>
          <a:prstGeom prst="rect">
            <a:avLst/>
          </a:prstGeom>
        </p:spPr>
      </p:pic>
    </p:spTree>
    <p:extLst>
      <p:ext uri="{BB962C8B-B14F-4D97-AF65-F5344CB8AC3E}">
        <p14:creationId xmlns:p14="http://schemas.microsoft.com/office/powerpoint/2010/main" val="216667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F49843-7D45-43C8-9FFC-B57129080485}"/>
              </a:ext>
            </a:extLst>
          </p:cNvPr>
          <p:cNvSpPr>
            <a:spLocks noGrp="1"/>
          </p:cNvSpPr>
          <p:nvPr>
            <p:ph type="ctrTitle"/>
          </p:nvPr>
        </p:nvSpPr>
        <p:spPr>
          <a:xfrm>
            <a:off x="1524000" y="697972"/>
            <a:ext cx="9144000" cy="1663116"/>
          </a:xfrm>
        </p:spPr>
        <p:txBody>
          <a:bodyPr anchor="ctr">
            <a:normAutofit fontScale="90000"/>
          </a:bodyPr>
          <a:lstStyle/>
          <a:p>
            <a:r>
              <a:rPr lang="it-IT" dirty="0"/>
              <a:t>WHAT FUTURE FOR HR WORK?</a:t>
            </a:r>
          </a:p>
        </p:txBody>
      </p:sp>
      <p:pic>
        <p:nvPicPr>
          <p:cNvPr id="5" name="Immagine 4">
            <a:extLst>
              <a:ext uri="{FF2B5EF4-FFF2-40B4-BE49-F238E27FC236}">
                <a16:creationId xmlns:a16="http://schemas.microsoft.com/office/drawing/2014/main" id="{73E10501-F2F3-4794-9CFC-FB04DC10F6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170" y="236649"/>
            <a:ext cx="2857143" cy="885714"/>
          </a:xfrm>
          <a:prstGeom prst="rect">
            <a:avLst/>
          </a:prstGeom>
        </p:spPr>
      </p:pic>
      <p:sp>
        <p:nvSpPr>
          <p:cNvPr id="8" name="CasellaDiTesto 7">
            <a:extLst>
              <a:ext uri="{FF2B5EF4-FFF2-40B4-BE49-F238E27FC236}">
                <a16:creationId xmlns:a16="http://schemas.microsoft.com/office/drawing/2014/main" id="{875CFE77-BF4D-402A-89C6-5C59F150D888}"/>
              </a:ext>
            </a:extLst>
          </p:cNvPr>
          <p:cNvSpPr txBox="1"/>
          <p:nvPr/>
        </p:nvSpPr>
        <p:spPr>
          <a:xfrm>
            <a:off x="627643" y="1921558"/>
            <a:ext cx="11267573" cy="2123658"/>
          </a:xfrm>
          <a:prstGeom prst="rect">
            <a:avLst/>
          </a:prstGeom>
          <a:noFill/>
        </p:spPr>
        <p:txBody>
          <a:bodyPr wrap="square">
            <a:spAutoFit/>
          </a:bodyPr>
          <a:lstStyle/>
          <a:p>
            <a:r>
              <a:rPr lang="en-US" sz="1600" dirty="0">
                <a:solidFill>
                  <a:srgbClr val="000000"/>
                </a:solidFill>
                <a:latin typeface="Open Sans" panose="020B0606030504020204" pitchFamily="34" charset="0"/>
              </a:rPr>
              <a:t>Digitalization has changed the world of work and has given rise to new types of relationships between employees and leaders.</a:t>
            </a:r>
          </a:p>
          <a:p>
            <a:endParaRPr lang="en-US" sz="1600" dirty="0">
              <a:solidFill>
                <a:srgbClr val="000000"/>
              </a:solidFill>
              <a:latin typeface="Open Sans" panose="020B0606030504020204" pitchFamily="34" charset="0"/>
            </a:endParaRPr>
          </a:p>
          <a:p>
            <a:r>
              <a:rPr lang="en-US" sz="1600" dirty="0">
                <a:solidFill>
                  <a:srgbClr val="000000"/>
                </a:solidFill>
                <a:latin typeface="Open Sans" panose="020B0606030504020204" pitchFamily="34" charset="0"/>
              </a:rPr>
              <a:t>We identified </a:t>
            </a:r>
            <a:r>
              <a:rPr lang="en-US" sz="1600" b="1" dirty="0">
                <a:solidFill>
                  <a:srgbClr val="000000"/>
                </a:solidFill>
                <a:latin typeface="Open Sans" panose="020B0606030504020204" pitchFamily="34" charset="0"/>
              </a:rPr>
              <a:t>five dimensions </a:t>
            </a:r>
            <a:r>
              <a:rPr lang="en-US" sz="1600" dirty="0">
                <a:solidFill>
                  <a:srgbClr val="000000"/>
                </a:solidFill>
                <a:latin typeface="Open Sans" panose="020B0606030504020204" pitchFamily="34" charset="0"/>
              </a:rPr>
              <a:t>which must be considered for the development of a modern and efficient HR strategy inside institutions.</a:t>
            </a:r>
          </a:p>
          <a:p>
            <a:endParaRPr lang="en-US" sz="1600" dirty="0">
              <a:solidFill>
                <a:srgbClr val="000000"/>
              </a:solidFill>
              <a:latin typeface="Open Sans" panose="020B0606030504020204" pitchFamily="34" charset="0"/>
            </a:endParaRPr>
          </a:p>
          <a:p>
            <a:r>
              <a:rPr lang="en-US" sz="1600" dirty="0">
                <a:solidFill>
                  <a:srgbClr val="000000"/>
                </a:solidFill>
                <a:latin typeface="Open Sans" panose="020B0606030504020204" pitchFamily="34" charset="0"/>
              </a:rPr>
              <a:t>The objective is to guarantee the success of the institution itself, but also to ensure the well-being of the people who are part of it.</a:t>
            </a:r>
            <a:endParaRPr lang="it-IT" sz="1600" dirty="0"/>
          </a:p>
        </p:txBody>
      </p:sp>
      <p:sp>
        <p:nvSpPr>
          <p:cNvPr id="9" name="CasellaDiTesto 8">
            <a:extLst>
              <a:ext uri="{FF2B5EF4-FFF2-40B4-BE49-F238E27FC236}">
                <a16:creationId xmlns:a16="http://schemas.microsoft.com/office/drawing/2014/main" id="{854898FE-D21B-43F6-9A9B-3E5710766DF6}"/>
              </a:ext>
            </a:extLst>
          </p:cNvPr>
          <p:cNvSpPr txBox="1"/>
          <p:nvPr/>
        </p:nvSpPr>
        <p:spPr>
          <a:xfrm>
            <a:off x="627643" y="3995678"/>
            <a:ext cx="11267573" cy="2126608"/>
          </a:xfrm>
          <a:prstGeom prst="rect">
            <a:avLst/>
          </a:prstGeom>
          <a:noFill/>
        </p:spPr>
        <p:txBody>
          <a:bodyPr wrap="square">
            <a:spAutoFit/>
          </a:bodyPr>
          <a:lstStyle/>
          <a:p>
            <a:pPr marL="342900" indent="-342900">
              <a:lnSpc>
                <a:spcPct val="150000"/>
              </a:lnSpc>
              <a:buFont typeface="+mj-lt"/>
              <a:buAutoNum type="arabicPeriod"/>
            </a:pPr>
            <a:r>
              <a:rPr lang="en-US" b="1" i="0" dirty="0">
                <a:solidFill>
                  <a:srgbClr val="000000"/>
                </a:solidFill>
                <a:effectLst/>
                <a:latin typeface="Open Sans" panose="020B0606030504020204" pitchFamily="34" charset="0"/>
              </a:rPr>
              <a:t>CONTEXT</a:t>
            </a:r>
          </a:p>
          <a:p>
            <a:pPr marL="342900" indent="-342900">
              <a:lnSpc>
                <a:spcPct val="150000"/>
              </a:lnSpc>
              <a:buFont typeface="+mj-lt"/>
              <a:buAutoNum type="arabicPeriod"/>
            </a:pPr>
            <a:r>
              <a:rPr lang="en-US" b="1" dirty="0">
                <a:solidFill>
                  <a:srgbClr val="000000"/>
                </a:solidFill>
                <a:latin typeface="Open Sans" panose="020B0606030504020204" pitchFamily="34" charset="0"/>
              </a:rPr>
              <a:t>DIGITAL CULTURE</a:t>
            </a:r>
          </a:p>
          <a:p>
            <a:pPr marL="342900" indent="-342900">
              <a:lnSpc>
                <a:spcPct val="150000"/>
              </a:lnSpc>
              <a:buFont typeface="+mj-lt"/>
              <a:buAutoNum type="arabicPeriod"/>
            </a:pPr>
            <a:r>
              <a:rPr lang="en-US" b="1" dirty="0">
                <a:solidFill>
                  <a:srgbClr val="000000"/>
                </a:solidFill>
                <a:latin typeface="Open Sans" panose="020B0606030504020204" pitchFamily="34" charset="0"/>
              </a:rPr>
              <a:t>DIGITAL IS PEOPLE</a:t>
            </a:r>
          </a:p>
          <a:p>
            <a:pPr marL="342900" indent="-342900">
              <a:lnSpc>
                <a:spcPct val="150000"/>
              </a:lnSpc>
              <a:buFont typeface="+mj-lt"/>
              <a:buAutoNum type="arabicPeriod"/>
            </a:pPr>
            <a:r>
              <a:rPr lang="en-US" b="1" dirty="0">
                <a:solidFill>
                  <a:srgbClr val="000000"/>
                </a:solidFill>
                <a:latin typeface="Open Sans" panose="020B0606030504020204" pitchFamily="34" charset="0"/>
              </a:rPr>
              <a:t>DIGITAL HR PRINCIPLES</a:t>
            </a:r>
          </a:p>
          <a:p>
            <a:pPr marL="342900" indent="-342900">
              <a:lnSpc>
                <a:spcPct val="150000"/>
              </a:lnSpc>
              <a:buFont typeface="+mj-lt"/>
              <a:buAutoNum type="arabicPeriod"/>
            </a:pPr>
            <a:r>
              <a:rPr lang="en-US" b="1" dirty="0">
                <a:solidFill>
                  <a:srgbClr val="000000"/>
                </a:solidFill>
                <a:latin typeface="Open Sans" panose="020B0606030504020204" pitchFamily="34" charset="0"/>
              </a:rPr>
              <a:t>DIGITAL HR TRENDS</a:t>
            </a:r>
            <a:endParaRPr lang="it-IT" b="1" dirty="0"/>
          </a:p>
        </p:txBody>
      </p:sp>
    </p:spTree>
    <p:extLst>
      <p:ext uri="{BB962C8B-B14F-4D97-AF65-F5344CB8AC3E}">
        <p14:creationId xmlns:p14="http://schemas.microsoft.com/office/powerpoint/2010/main" val="3632896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E1C61DC2-8291-4FB0-A503-B1E83C09BF0E}"/>
              </a:ext>
            </a:extLst>
          </p:cNvPr>
          <p:cNvSpPr/>
          <p:nvPr/>
        </p:nvSpPr>
        <p:spPr>
          <a:xfrm>
            <a:off x="2736895" y="4748574"/>
            <a:ext cx="6299900" cy="1438215"/>
          </a:xfrm>
          <a:prstGeom prst="rect">
            <a:avLst/>
          </a:prstGeom>
          <a:solidFill>
            <a:schemeClr val="accent5">
              <a:lumMod val="20000"/>
              <a:lumOff val="80000"/>
              <a:alpha val="7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 name="Titolo 1">
            <a:extLst>
              <a:ext uri="{FF2B5EF4-FFF2-40B4-BE49-F238E27FC236}">
                <a16:creationId xmlns:a16="http://schemas.microsoft.com/office/drawing/2014/main" id="{7FF49843-7D45-43C8-9FFC-B57129080485}"/>
              </a:ext>
            </a:extLst>
          </p:cNvPr>
          <p:cNvSpPr>
            <a:spLocks noGrp="1"/>
          </p:cNvSpPr>
          <p:nvPr>
            <p:ph type="ctrTitle"/>
          </p:nvPr>
        </p:nvSpPr>
        <p:spPr>
          <a:xfrm>
            <a:off x="1606550" y="679506"/>
            <a:ext cx="9144000" cy="885714"/>
          </a:xfrm>
        </p:spPr>
        <p:txBody>
          <a:bodyPr>
            <a:normAutofit fontScale="90000"/>
          </a:bodyPr>
          <a:lstStyle/>
          <a:p>
            <a:br>
              <a:rPr lang="it-IT" dirty="0"/>
            </a:br>
            <a:r>
              <a:rPr lang="it-IT" dirty="0"/>
              <a:t>CONTEXT</a:t>
            </a:r>
          </a:p>
        </p:txBody>
      </p:sp>
      <p:pic>
        <p:nvPicPr>
          <p:cNvPr id="5" name="Immagine 4">
            <a:extLst>
              <a:ext uri="{FF2B5EF4-FFF2-40B4-BE49-F238E27FC236}">
                <a16:creationId xmlns:a16="http://schemas.microsoft.com/office/drawing/2014/main" id="{73E10501-F2F3-4794-9CFC-FB04DC10F6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170" y="236649"/>
            <a:ext cx="2857143" cy="885714"/>
          </a:xfrm>
          <a:prstGeom prst="rect">
            <a:avLst/>
          </a:prstGeom>
        </p:spPr>
      </p:pic>
      <p:sp>
        <p:nvSpPr>
          <p:cNvPr id="8" name="CasellaDiTesto 7">
            <a:extLst>
              <a:ext uri="{FF2B5EF4-FFF2-40B4-BE49-F238E27FC236}">
                <a16:creationId xmlns:a16="http://schemas.microsoft.com/office/drawing/2014/main" id="{875CFE77-BF4D-402A-89C6-5C59F150D888}"/>
              </a:ext>
            </a:extLst>
          </p:cNvPr>
          <p:cNvSpPr txBox="1"/>
          <p:nvPr/>
        </p:nvSpPr>
        <p:spPr>
          <a:xfrm>
            <a:off x="646688" y="1732348"/>
            <a:ext cx="11267573" cy="646331"/>
          </a:xfrm>
          <a:prstGeom prst="rect">
            <a:avLst/>
          </a:prstGeom>
          <a:noFill/>
        </p:spPr>
        <p:txBody>
          <a:bodyPr wrap="square">
            <a:spAutoFit/>
          </a:bodyPr>
          <a:lstStyle/>
          <a:p>
            <a:r>
              <a:rPr lang="en-US"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Digitalization has changed the work scenario, rendering the traditional structure of organizations obsolete and no longer compatible with today’s needs.</a:t>
            </a:r>
            <a:endParaRPr lang="it-IT" dirty="0">
              <a:latin typeface="Open Sans" panose="020B0606030504020204" pitchFamily="34" charset="0"/>
              <a:ea typeface="Open Sans" panose="020B0606030504020204" pitchFamily="34" charset="0"/>
              <a:cs typeface="Open Sans" panose="020B0606030504020204" pitchFamily="34" charset="0"/>
            </a:endParaRPr>
          </a:p>
        </p:txBody>
      </p:sp>
      <p:sp>
        <p:nvSpPr>
          <p:cNvPr id="14" name="CasellaDiTesto 13">
            <a:extLst>
              <a:ext uri="{FF2B5EF4-FFF2-40B4-BE49-F238E27FC236}">
                <a16:creationId xmlns:a16="http://schemas.microsoft.com/office/drawing/2014/main" id="{DF465DA3-86DD-4435-8E39-522C875035A1}"/>
              </a:ext>
            </a:extLst>
          </p:cNvPr>
          <p:cNvSpPr txBox="1"/>
          <p:nvPr/>
        </p:nvSpPr>
        <p:spPr>
          <a:xfrm>
            <a:off x="646683" y="3644702"/>
            <a:ext cx="11267573" cy="646331"/>
          </a:xfrm>
          <a:prstGeom prst="rect">
            <a:avLst/>
          </a:prstGeom>
          <a:noFill/>
        </p:spPr>
        <p:txBody>
          <a:bodyPr wrap="square">
            <a:spAutoFit/>
          </a:bodyPr>
          <a:lstStyle/>
          <a:p>
            <a:r>
              <a:rPr lang="en-US" dirty="0">
                <a:solidFill>
                  <a:srgbClr val="000000"/>
                </a:solidFill>
                <a:latin typeface="Open Sans" panose="020B0606030504020204" pitchFamily="34" charset="0"/>
              </a:rPr>
              <a:t>A new point of view should be adopted, through which the organization is envisaged not as a clockwork mechanism but as an organic ecosystem.</a:t>
            </a:r>
            <a:endParaRPr lang="en-US" i="0" dirty="0">
              <a:solidFill>
                <a:srgbClr val="000000"/>
              </a:solidFill>
              <a:effectLst/>
              <a:latin typeface="Open Sans" panose="020B0606030504020204" pitchFamily="34" charset="0"/>
            </a:endParaRPr>
          </a:p>
        </p:txBody>
      </p:sp>
      <p:sp>
        <p:nvSpPr>
          <p:cNvPr id="12" name="CasellaDiTesto 11">
            <a:extLst>
              <a:ext uri="{FF2B5EF4-FFF2-40B4-BE49-F238E27FC236}">
                <a16:creationId xmlns:a16="http://schemas.microsoft.com/office/drawing/2014/main" id="{28D6595B-678D-41E6-809E-74B7A7AB2275}"/>
              </a:ext>
            </a:extLst>
          </p:cNvPr>
          <p:cNvSpPr txBox="1"/>
          <p:nvPr/>
        </p:nvSpPr>
        <p:spPr>
          <a:xfrm>
            <a:off x="646683" y="2534777"/>
            <a:ext cx="11267573" cy="923330"/>
          </a:xfrm>
          <a:prstGeom prst="rect">
            <a:avLst/>
          </a:prstGeom>
          <a:noFill/>
        </p:spPr>
        <p:txBody>
          <a:bodyPr wrap="square">
            <a:spAutoFit/>
          </a:bodyPr>
          <a:lstStyle/>
          <a:p>
            <a:r>
              <a:rPr lang="en-US" dirty="0">
                <a:solidFill>
                  <a:srgbClr val="000000"/>
                </a:solidFill>
                <a:latin typeface="Open Sans" panose="020B0606030504020204" pitchFamily="34" charset="0"/>
                <a:ea typeface="Open Sans" panose="020B0606030504020204" pitchFamily="34" charset="0"/>
                <a:cs typeface="Open Sans" panose="020B0606030504020204" pitchFamily="34" charset="0"/>
              </a:rPr>
              <a:t>Traditionally, organizations adopt a hierarchic, multi-level management system, often congested with bureaucracy. By focusing just on efficiency and control, this system drastically reduces the workers’ freedom and autonomy. </a:t>
            </a:r>
            <a:endParaRPr lang="it-IT" dirty="0">
              <a:latin typeface="Open Sans" panose="020B0606030504020204" pitchFamily="34" charset="0"/>
              <a:ea typeface="Open Sans" panose="020B0606030504020204" pitchFamily="34" charset="0"/>
              <a:cs typeface="Open Sans" panose="020B0606030504020204" pitchFamily="34" charset="0"/>
            </a:endParaRPr>
          </a:p>
        </p:txBody>
      </p:sp>
      <p:sp>
        <p:nvSpPr>
          <p:cNvPr id="13" name="CasellaDiTesto 12">
            <a:extLst>
              <a:ext uri="{FF2B5EF4-FFF2-40B4-BE49-F238E27FC236}">
                <a16:creationId xmlns:a16="http://schemas.microsoft.com/office/drawing/2014/main" id="{E435E446-D509-41CF-8E9C-DD30A9F48768}"/>
              </a:ext>
            </a:extLst>
          </p:cNvPr>
          <p:cNvSpPr txBox="1"/>
          <p:nvPr/>
        </p:nvSpPr>
        <p:spPr>
          <a:xfrm>
            <a:off x="2823407" y="4986460"/>
            <a:ext cx="2109217" cy="1200329"/>
          </a:xfrm>
          <a:prstGeom prst="rect">
            <a:avLst/>
          </a:prstGeom>
          <a:noFill/>
        </p:spPr>
        <p:txBody>
          <a:bodyPr wrap="square">
            <a:spAutoFit/>
          </a:bodyPr>
          <a:lstStyle/>
          <a:p>
            <a:r>
              <a:rPr lang="en-US" b="1" dirty="0">
                <a:solidFill>
                  <a:srgbClr val="000000"/>
                </a:solidFill>
                <a:latin typeface="Open Sans" panose="020B0606030504020204" pitchFamily="34" charset="0"/>
              </a:rPr>
              <a:t>Control</a:t>
            </a:r>
          </a:p>
          <a:p>
            <a:r>
              <a:rPr lang="en-US" b="1" dirty="0">
                <a:solidFill>
                  <a:srgbClr val="000000"/>
                </a:solidFill>
                <a:latin typeface="Open Sans" panose="020B0606030504020204" pitchFamily="34" charset="0"/>
              </a:rPr>
              <a:t>Enforcing Rules</a:t>
            </a:r>
          </a:p>
          <a:p>
            <a:r>
              <a:rPr lang="en-US" b="1" i="0" dirty="0">
                <a:solidFill>
                  <a:srgbClr val="000000"/>
                </a:solidFill>
                <a:effectLst/>
                <a:latin typeface="Open Sans" panose="020B0606030504020204" pitchFamily="34" charset="0"/>
              </a:rPr>
              <a:t>Burea</a:t>
            </a:r>
            <a:r>
              <a:rPr lang="en-US" b="1" dirty="0">
                <a:solidFill>
                  <a:srgbClr val="000000"/>
                </a:solidFill>
                <a:latin typeface="Open Sans" panose="020B0606030504020204" pitchFamily="34" charset="0"/>
              </a:rPr>
              <a:t>ucracy</a:t>
            </a:r>
          </a:p>
          <a:p>
            <a:endParaRPr lang="en-US" i="0" dirty="0">
              <a:solidFill>
                <a:srgbClr val="000000"/>
              </a:solidFill>
              <a:effectLst/>
              <a:latin typeface="Open Sans" panose="020B0606030504020204" pitchFamily="34" charset="0"/>
            </a:endParaRPr>
          </a:p>
        </p:txBody>
      </p:sp>
      <p:sp>
        <p:nvSpPr>
          <p:cNvPr id="15" name="CasellaDiTesto 14">
            <a:extLst>
              <a:ext uri="{FF2B5EF4-FFF2-40B4-BE49-F238E27FC236}">
                <a16:creationId xmlns:a16="http://schemas.microsoft.com/office/drawing/2014/main" id="{C948E6E1-7EC2-4828-9E2D-03734F03E567}"/>
              </a:ext>
            </a:extLst>
          </p:cNvPr>
          <p:cNvSpPr txBox="1"/>
          <p:nvPr/>
        </p:nvSpPr>
        <p:spPr>
          <a:xfrm>
            <a:off x="6786005" y="4986461"/>
            <a:ext cx="2876326" cy="1200329"/>
          </a:xfrm>
          <a:prstGeom prst="rect">
            <a:avLst/>
          </a:prstGeom>
          <a:noFill/>
        </p:spPr>
        <p:txBody>
          <a:bodyPr wrap="square">
            <a:spAutoFit/>
          </a:bodyPr>
          <a:lstStyle/>
          <a:p>
            <a:r>
              <a:rPr lang="en-US" b="1" dirty="0">
                <a:solidFill>
                  <a:srgbClr val="000000"/>
                </a:solidFill>
                <a:latin typeface="Open Sans" panose="020B0606030504020204" pitchFamily="34" charset="0"/>
              </a:rPr>
              <a:t>Flexibility</a:t>
            </a:r>
          </a:p>
          <a:p>
            <a:r>
              <a:rPr lang="en-US" b="1" dirty="0">
                <a:solidFill>
                  <a:srgbClr val="000000"/>
                </a:solidFill>
                <a:latin typeface="Open Sans" panose="020B0606030504020204" pitchFamily="34" charset="0"/>
              </a:rPr>
              <a:t>Providing Guidelines </a:t>
            </a:r>
          </a:p>
          <a:p>
            <a:r>
              <a:rPr lang="en-US" b="1" dirty="0">
                <a:solidFill>
                  <a:srgbClr val="000000"/>
                </a:solidFill>
                <a:latin typeface="Open Sans" panose="020B0606030504020204" pitchFamily="34" charset="0"/>
              </a:rPr>
              <a:t>Trust</a:t>
            </a:r>
          </a:p>
          <a:p>
            <a:endParaRPr lang="en-US" i="0" dirty="0">
              <a:solidFill>
                <a:srgbClr val="000000"/>
              </a:solidFill>
              <a:effectLst/>
              <a:latin typeface="Open Sans" panose="020B0606030504020204" pitchFamily="34" charset="0"/>
            </a:endParaRPr>
          </a:p>
        </p:txBody>
      </p:sp>
      <p:sp>
        <p:nvSpPr>
          <p:cNvPr id="16" name="CasellaDiTesto 15">
            <a:extLst>
              <a:ext uri="{FF2B5EF4-FFF2-40B4-BE49-F238E27FC236}">
                <a16:creationId xmlns:a16="http://schemas.microsoft.com/office/drawing/2014/main" id="{B16F4258-E99F-4274-8564-B863D6DB886B}"/>
              </a:ext>
            </a:extLst>
          </p:cNvPr>
          <p:cNvSpPr txBox="1"/>
          <p:nvPr/>
        </p:nvSpPr>
        <p:spPr>
          <a:xfrm>
            <a:off x="1931499" y="5263458"/>
            <a:ext cx="2109217" cy="646331"/>
          </a:xfrm>
          <a:prstGeom prst="rect">
            <a:avLst/>
          </a:prstGeom>
          <a:noFill/>
        </p:spPr>
        <p:txBody>
          <a:bodyPr wrap="square">
            <a:spAutoFit/>
          </a:bodyPr>
          <a:lstStyle/>
          <a:p>
            <a:r>
              <a:rPr lang="en-US" b="1" dirty="0">
                <a:solidFill>
                  <a:srgbClr val="000000"/>
                </a:solidFill>
                <a:latin typeface="Open Sans" panose="020B0606030504020204" pitchFamily="34" charset="0"/>
              </a:rPr>
              <a:t>From</a:t>
            </a:r>
          </a:p>
          <a:p>
            <a:endParaRPr lang="en-US" i="0" dirty="0">
              <a:solidFill>
                <a:srgbClr val="000000"/>
              </a:solidFill>
              <a:effectLst/>
              <a:latin typeface="Open Sans" panose="020B0606030504020204" pitchFamily="34" charset="0"/>
            </a:endParaRPr>
          </a:p>
        </p:txBody>
      </p:sp>
      <p:sp>
        <p:nvSpPr>
          <p:cNvPr id="17" name="CasellaDiTesto 16">
            <a:extLst>
              <a:ext uri="{FF2B5EF4-FFF2-40B4-BE49-F238E27FC236}">
                <a16:creationId xmlns:a16="http://schemas.microsoft.com/office/drawing/2014/main" id="{4D23EE1A-7A3F-4170-BC6F-A5BC5E640323}"/>
              </a:ext>
            </a:extLst>
          </p:cNvPr>
          <p:cNvSpPr txBox="1"/>
          <p:nvPr/>
        </p:nvSpPr>
        <p:spPr>
          <a:xfrm>
            <a:off x="9142376" y="5266769"/>
            <a:ext cx="794259" cy="646331"/>
          </a:xfrm>
          <a:prstGeom prst="rect">
            <a:avLst/>
          </a:prstGeom>
          <a:noFill/>
        </p:spPr>
        <p:txBody>
          <a:bodyPr wrap="square">
            <a:spAutoFit/>
          </a:bodyPr>
          <a:lstStyle/>
          <a:p>
            <a:r>
              <a:rPr lang="en-US" b="1" dirty="0">
                <a:solidFill>
                  <a:srgbClr val="000000"/>
                </a:solidFill>
                <a:latin typeface="Open Sans" panose="020B0606030504020204" pitchFamily="34" charset="0"/>
              </a:rPr>
              <a:t>To</a:t>
            </a:r>
          </a:p>
          <a:p>
            <a:endParaRPr lang="en-US" i="0" dirty="0">
              <a:solidFill>
                <a:srgbClr val="000000"/>
              </a:solidFill>
              <a:effectLst/>
              <a:latin typeface="Open Sans" panose="020B0606030504020204" pitchFamily="34" charset="0"/>
            </a:endParaRPr>
          </a:p>
        </p:txBody>
      </p:sp>
      <p:sp>
        <p:nvSpPr>
          <p:cNvPr id="3" name="Freccia a destra 2">
            <a:extLst>
              <a:ext uri="{FF2B5EF4-FFF2-40B4-BE49-F238E27FC236}">
                <a16:creationId xmlns:a16="http://schemas.microsoft.com/office/drawing/2014/main" id="{ED4B746D-0AEE-4C99-A7CB-506D251688EB}"/>
              </a:ext>
            </a:extLst>
          </p:cNvPr>
          <p:cNvSpPr/>
          <p:nvPr/>
        </p:nvSpPr>
        <p:spPr>
          <a:xfrm>
            <a:off x="5038205" y="5250075"/>
            <a:ext cx="1422400" cy="336550"/>
          </a:xfrm>
          <a:prstGeom prst="rightArrow">
            <a:avLst/>
          </a:prstGeom>
          <a:solidFill>
            <a:srgbClr val="00AAB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836089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magine 13">
            <a:extLst>
              <a:ext uri="{FF2B5EF4-FFF2-40B4-BE49-F238E27FC236}">
                <a16:creationId xmlns:a16="http://schemas.microsoft.com/office/drawing/2014/main" id="{85A90120-4422-41DB-B9AE-5EEC9B685B1F}"/>
              </a:ext>
            </a:extLst>
          </p:cNvPr>
          <p:cNvPicPr>
            <a:picLocks noChangeAspect="1"/>
          </p:cNvPicPr>
          <p:nvPr/>
        </p:nvPicPr>
        <p:blipFill>
          <a:blip r:embed="rId2"/>
          <a:stretch>
            <a:fillRect/>
          </a:stretch>
        </p:blipFill>
        <p:spPr>
          <a:xfrm rot="16200000">
            <a:off x="-594834" y="2890851"/>
            <a:ext cx="2274370" cy="1084700"/>
          </a:xfrm>
          <a:prstGeom prst="rect">
            <a:avLst/>
          </a:prstGeom>
        </p:spPr>
      </p:pic>
      <p:sp>
        <p:nvSpPr>
          <p:cNvPr id="2" name="Titolo 1">
            <a:extLst>
              <a:ext uri="{FF2B5EF4-FFF2-40B4-BE49-F238E27FC236}">
                <a16:creationId xmlns:a16="http://schemas.microsoft.com/office/drawing/2014/main" id="{7FF49843-7D45-43C8-9FFC-B57129080485}"/>
              </a:ext>
            </a:extLst>
          </p:cNvPr>
          <p:cNvSpPr>
            <a:spLocks noGrp="1"/>
          </p:cNvSpPr>
          <p:nvPr>
            <p:ph type="ctrTitle"/>
          </p:nvPr>
        </p:nvSpPr>
        <p:spPr>
          <a:xfrm>
            <a:off x="1524000" y="413684"/>
            <a:ext cx="9144000" cy="885714"/>
          </a:xfrm>
        </p:spPr>
        <p:txBody>
          <a:bodyPr>
            <a:normAutofit fontScale="90000"/>
          </a:bodyPr>
          <a:lstStyle/>
          <a:p>
            <a:r>
              <a:rPr lang="it-IT" dirty="0"/>
              <a:t>DIGITAL CULTURE</a:t>
            </a:r>
          </a:p>
        </p:txBody>
      </p:sp>
      <p:pic>
        <p:nvPicPr>
          <p:cNvPr id="5" name="Immagine 4">
            <a:extLst>
              <a:ext uri="{FF2B5EF4-FFF2-40B4-BE49-F238E27FC236}">
                <a16:creationId xmlns:a16="http://schemas.microsoft.com/office/drawing/2014/main" id="{73E10501-F2F3-4794-9CFC-FB04DC10F6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8170" y="236649"/>
            <a:ext cx="2857143" cy="885714"/>
          </a:xfrm>
          <a:prstGeom prst="rect">
            <a:avLst/>
          </a:prstGeom>
        </p:spPr>
      </p:pic>
      <p:sp>
        <p:nvSpPr>
          <p:cNvPr id="12" name="CasellaDiTesto 11">
            <a:extLst>
              <a:ext uri="{FF2B5EF4-FFF2-40B4-BE49-F238E27FC236}">
                <a16:creationId xmlns:a16="http://schemas.microsoft.com/office/drawing/2014/main" id="{02A4E54C-E1D2-43A1-9525-1CB0D29E6CE3}"/>
              </a:ext>
            </a:extLst>
          </p:cNvPr>
          <p:cNvSpPr txBox="1"/>
          <p:nvPr/>
        </p:nvSpPr>
        <p:spPr>
          <a:xfrm>
            <a:off x="894937" y="1249080"/>
            <a:ext cx="10402125" cy="646331"/>
          </a:xfrm>
          <a:prstGeom prst="rect">
            <a:avLst/>
          </a:prstGeom>
          <a:noFill/>
        </p:spPr>
        <p:txBody>
          <a:bodyPr wrap="square">
            <a:spAutoFit/>
          </a:bodyPr>
          <a:lstStyle/>
          <a:p>
            <a:r>
              <a:rPr lang="en-US" dirty="0">
                <a:latin typeface="Open Sans" panose="020B0606030504020204" pitchFamily="34" charset="0"/>
                <a:ea typeface="Open Sans" panose="020B0606030504020204" pitchFamily="34" charset="0"/>
                <a:cs typeface="Open Sans" panose="020B0606030504020204" pitchFamily="34" charset="0"/>
              </a:rPr>
              <a:t>This new context requires </a:t>
            </a:r>
            <a:r>
              <a:rPr lang="en-US" b="1" dirty="0">
                <a:latin typeface="Open Sans" panose="020B0606030504020204" pitchFamily="34" charset="0"/>
                <a:ea typeface="Open Sans" panose="020B0606030504020204" pitchFamily="34" charset="0"/>
                <a:cs typeface="Open Sans" panose="020B0606030504020204" pitchFamily="34" charset="0"/>
              </a:rPr>
              <a:t>organizational agility, </a:t>
            </a:r>
            <a:r>
              <a:rPr lang="en-US" dirty="0">
                <a:latin typeface="Open Sans" panose="020B0606030504020204" pitchFamily="34" charset="0"/>
                <a:ea typeface="Open Sans" panose="020B0606030504020204" pitchFamily="34" charset="0"/>
                <a:cs typeface="Open Sans" panose="020B0606030504020204" pitchFamily="34" charset="0"/>
              </a:rPr>
              <a:t>which is more often found in enterprises founded or operating in the digital area.</a:t>
            </a:r>
            <a:endParaRPr lang="en-US" b="1" dirty="0">
              <a:latin typeface="Open Sans" panose="020B0606030504020204" pitchFamily="34" charset="0"/>
              <a:ea typeface="Open Sans" panose="020B0606030504020204" pitchFamily="34" charset="0"/>
              <a:cs typeface="Open Sans" panose="020B0606030504020204" pitchFamily="34" charset="0"/>
            </a:endParaRPr>
          </a:p>
        </p:txBody>
      </p:sp>
      <p:sp>
        <p:nvSpPr>
          <p:cNvPr id="16" name="CasellaDiTesto 15">
            <a:extLst>
              <a:ext uri="{FF2B5EF4-FFF2-40B4-BE49-F238E27FC236}">
                <a16:creationId xmlns:a16="http://schemas.microsoft.com/office/drawing/2014/main" id="{4C1A251A-28C3-4AF4-921A-BEDC6C4C700F}"/>
              </a:ext>
            </a:extLst>
          </p:cNvPr>
          <p:cNvSpPr txBox="1"/>
          <p:nvPr/>
        </p:nvSpPr>
        <p:spPr>
          <a:xfrm>
            <a:off x="894937" y="5092605"/>
            <a:ext cx="10064416" cy="830997"/>
          </a:xfrm>
          <a:prstGeom prst="rect">
            <a:avLst/>
          </a:prstGeom>
          <a:noFill/>
        </p:spPr>
        <p:txBody>
          <a:bodyPr wrap="square">
            <a:spAutoFit/>
          </a:bodyPr>
          <a:lstStyle/>
          <a:p>
            <a:r>
              <a:rPr lang="en-US" sz="1600" dirty="0">
                <a:latin typeface="Open Sans" panose="020B0606030504020204" pitchFamily="34" charset="0"/>
                <a:ea typeface="Open Sans" panose="020B0606030504020204" pitchFamily="34" charset="0"/>
                <a:cs typeface="Open Sans" panose="020B0606030504020204" pitchFamily="34" charset="0"/>
              </a:rPr>
              <a:t>The ultimate goal of the institution should be to interpret work as a continuation of the daily life of the employees, based on their subjective needs. Since everyone is different, the institution should strive to adapt to the individuals just as much as the individuals adapt to the institution.</a:t>
            </a:r>
          </a:p>
        </p:txBody>
      </p:sp>
      <p:sp>
        <p:nvSpPr>
          <p:cNvPr id="17" name="CasellaDiTesto 16">
            <a:extLst>
              <a:ext uri="{FF2B5EF4-FFF2-40B4-BE49-F238E27FC236}">
                <a16:creationId xmlns:a16="http://schemas.microsoft.com/office/drawing/2014/main" id="{0633CBFE-5B6D-45EC-B4A7-5709A5C11E6D}"/>
              </a:ext>
            </a:extLst>
          </p:cNvPr>
          <p:cNvSpPr txBox="1"/>
          <p:nvPr/>
        </p:nvSpPr>
        <p:spPr>
          <a:xfrm>
            <a:off x="894937" y="1961448"/>
            <a:ext cx="8461204" cy="2893100"/>
          </a:xfrm>
          <a:prstGeom prst="rect">
            <a:avLst/>
          </a:prstGeom>
          <a:noFill/>
        </p:spPr>
        <p:txBody>
          <a:bodyPr wrap="square">
            <a:spAutoFit/>
          </a:bodyPr>
          <a:lstStyle/>
          <a:p>
            <a:r>
              <a:rPr lang="en-US" sz="1400" b="1" dirty="0">
                <a:latin typeface="Open Sans" panose="020B0606030504020204" pitchFamily="34" charset="0"/>
                <a:ea typeface="Open Sans" panose="020B0606030504020204" pitchFamily="34" charset="0"/>
                <a:cs typeface="Open Sans" panose="020B0606030504020204" pitchFamily="34" charset="0"/>
              </a:rPr>
              <a:t>The Netflix Culture </a:t>
            </a:r>
            <a:r>
              <a:rPr lang="en-US" sz="1400" dirty="0">
                <a:latin typeface="Open Sans" panose="020B0606030504020204" pitchFamily="34" charset="0"/>
                <a:ea typeface="Open Sans" panose="020B0606030504020204" pitchFamily="34" charset="0"/>
                <a:cs typeface="Open Sans" panose="020B0606030504020204" pitchFamily="34" charset="0"/>
              </a:rPr>
              <a:t>is a good example of this</a:t>
            </a:r>
            <a:r>
              <a:rPr lang="en-US" sz="1400" b="1" dirty="0">
                <a:latin typeface="Open Sans" panose="020B0606030504020204" pitchFamily="34" charset="0"/>
                <a:ea typeface="Open Sans" panose="020B0606030504020204" pitchFamily="34" charset="0"/>
                <a:cs typeface="Open Sans" panose="020B0606030504020204" pitchFamily="34" charset="0"/>
              </a:rPr>
              <a:t>,</a:t>
            </a:r>
            <a:r>
              <a:rPr lang="en-US" sz="1400" dirty="0">
                <a:latin typeface="Open Sans" panose="020B0606030504020204" pitchFamily="34" charset="0"/>
                <a:ea typeface="Open Sans" panose="020B0606030504020204" pitchFamily="34" charset="0"/>
                <a:cs typeface="Open Sans" panose="020B0606030504020204" pitchFamily="34" charset="0"/>
              </a:rPr>
              <a:t> as it crafted different kind of organization based on:</a:t>
            </a:r>
            <a:br>
              <a:rPr lang="en-US" sz="1400" dirty="0">
                <a:latin typeface="Open Sans" panose="020B0606030504020204" pitchFamily="34" charset="0"/>
                <a:ea typeface="Open Sans" panose="020B0606030504020204" pitchFamily="34" charset="0"/>
                <a:cs typeface="Open Sans" panose="020B0606030504020204" pitchFamily="34" charset="0"/>
              </a:rPr>
            </a:br>
            <a:br>
              <a:rPr lang="en-US" sz="1400" dirty="0">
                <a:latin typeface="Open Sans" panose="020B0606030504020204" pitchFamily="34" charset="0"/>
                <a:ea typeface="Open Sans" panose="020B0606030504020204" pitchFamily="34" charset="0"/>
                <a:cs typeface="Open Sans" panose="020B0606030504020204" pitchFamily="34" charset="0"/>
              </a:rPr>
            </a:br>
            <a:r>
              <a:rPr lang="en-US" sz="1400" dirty="0">
                <a:latin typeface="Open Sans" panose="020B0606030504020204" pitchFamily="34" charset="0"/>
                <a:ea typeface="Open Sans" panose="020B0606030504020204" pitchFamily="34" charset="0"/>
                <a:cs typeface="Open Sans" panose="020B0606030504020204" pitchFamily="34" charset="0"/>
              </a:rPr>
              <a:t>- More </a:t>
            </a:r>
            <a:r>
              <a:rPr lang="en-US" sz="1400" b="1" dirty="0">
                <a:latin typeface="Open Sans" panose="020B0606030504020204" pitchFamily="34" charset="0"/>
                <a:ea typeface="Open Sans" panose="020B0606030504020204" pitchFamily="34" charset="0"/>
                <a:cs typeface="Open Sans" panose="020B0606030504020204" pitchFamily="34" charset="0"/>
              </a:rPr>
              <a:t>freedom for the employees</a:t>
            </a:r>
            <a:r>
              <a:rPr lang="en-US" sz="1400" dirty="0">
                <a:latin typeface="Open Sans" panose="020B0606030504020204" pitchFamily="34" charset="0"/>
                <a:ea typeface="Open Sans" panose="020B0606030504020204" pitchFamily="34" charset="0"/>
                <a:cs typeface="Open Sans" panose="020B0606030504020204" pitchFamily="34" charset="0"/>
              </a:rPr>
              <a:t>, who are free to pursue their goals following guidelines in the way they consider to be more efficient instead of following strict policies.</a:t>
            </a:r>
          </a:p>
          <a:p>
            <a:endParaRPr lang="en-US" sz="1400" dirty="0">
              <a:latin typeface="Open Sans" panose="020B0606030504020204" pitchFamily="34" charset="0"/>
              <a:ea typeface="Open Sans" panose="020B0606030504020204" pitchFamily="34" charset="0"/>
              <a:cs typeface="Open Sans" panose="020B0606030504020204" pitchFamily="34" charset="0"/>
            </a:endParaRPr>
          </a:p>
          <a:p>
            <a:r>
              <a:rPr lang="en-US" sz="1400" dirty="0">
                <a:latin typeface="Open Sans" panose="020B0606030504020204" pitchFamily="34" charset="0"/>
                <a:ea typeface="Open Sans" panose="020B0606030504020204" pitchFamily="34" charset="0"/>
                <a:cs typeface="Open Sans" panose="020B0606030504020204" pitchFamily="34" charset="0"/>
              </a:rPr>
              <a:t>- </a:t>
            </a:r>
            <a:r>
              <a:rPr lang="en-US" sz="1400" b="1" dirty="0">
                <a:latin typeface="Open Sans" panose="020B0606030504020204" pitchFamily="34" charset="0"/>
                <a:ea typeface="Open Sans" panose="020B0606030504020204" pitchFamily="34" charset="0"/>
                <a:cs typeface="Open Sans" panose="020B0606030504020204" pitchFamily="34" charset="0"/>
              </a:rPr>
              <a:t>Accountability &amp; responsibility in a no-blame culture, </a:t>
            </a:r>
            <a:r>
              <a:rPr lang="en-US" sz="1400" dirty="0">
                <a:latin typeface="Open Sans" panose="020B0606030504020204" pitchFamily="34" charset="0"/>
                <a:ea typeface="Open Sans" panose="020B0606030504020204" pitchFamily="34" charset="0"/>
                <a:cs typeface="Open Sans" panose="020B0606030504020204" pitchFamily="34" charset="0"/>
              </a:rPr>
              <a:t>that encourage the initiative of the employee, who is more inclined to take risks that could ultimately benefit the institution.</a:t>
            </a:r>
          </a:p>
          <a:p>
            <a:endParaRPr lang="en-US" sz="1400" dirty="0">
              <a:latin typeface="Open Sans" panose="020B0606030504020204" pitchFamily="34" charset="0"/>
              <a:ea typeface="Open Sans" panose="020B0606030504020204" pitchFamily="34" charset="0"/>
              <a:cs typeface="Open Sans" panose="020B0606030504020204" pitchFamily="34" charset="0"/>
            </a:endParaRPr>
          </a:p>
          <a:p>
            <a:r>
              <a:rPr lang="en-US" sz="1400" dirty="0">
                <a:latin typeface="Open Sans" panose="020B0606030504020204" pitchFamily="34" charset="0"/>
                <a:ea typeface="Open Sans" panose="020B0606030504020204" pitchFamily="34" charset="0"/>
                <a:cs typeface="Open Sans" panose="020B0606030504020204" pitchFamily="34" charset="0"/>
              </a:rPr>
              <a:t> - </a:t>
            </a:r>
            <a:r>
              <a:rPr lang="en-US" sz="1400" b="1" dirty="0">
                <a:latin typeface="Open Sans" panose="020B0606030504020204" pitchFamily="34" charset="0"/>
                <a:ea typeface="Open Sans" panose="020B0606030504020204" pitchFamily="34" charset="0"/>
                <a:cs typeface="Open Sans" panose="020B0606030504020204" pitchFamily="34" charset="0"/>
              </a:rPr>
              <a:t>Communication </a:t>
            </a:r>
            <a:r>
              <a:rPr lang="en-US" sz="1400" dirty="0">
                <a:latin typeface="Open Sans" panose="020B0606030504020204" pitchFamily="34" charset="0"/>
                <a:ea typeface="Open Sans" panose="020B0606030504020204" pitchFamily="34" charset="0"/>
                <a:cs typeface="Open Sans" panose="020B0606030504020204" pitchFamily="34" charset="0"/>
              </a:rPr>
              <a:t>inside the workplace, giving the chance for workers to propose innovation and the courage to even contradict choices that come from above.</a:t>
            </a:r>
          </a:p>
          <a:p>
            <a:endParaRPr lang="en-US" sz="1400" dirty="0">
              <a:latin typeface="Open Sans" panose="020B0606030504020204" pitchFamily="34" charset="0"/>
              <a:ea typeface="Open Sans" panose="020B0606030504020204" pitchFamily="34" charset="0"/>
              <a:cs typeface="Open Sans" panose="020B0606030504020204" pitchFamily="34" charset="0"/>
            </a:endParaRPr>
          </a:p>
          <a:p>
            <a:r>
              <a:rPr lang="en-US" sz="1400" b="1" dirty="0">
                <a:latin typeface="Open Sans" panose="020B0606030504020204" pitchFamily="34" charset="0"/>
                <a:ea typeface="Open Sans" panose="020B0606030504020204" pitchFamily="34" charset="0"/>
                <a:cs typeface="Open Sans" panose="020B0606030504020204" pitchFamily="34" charset="0"/>
              </a:rPr>
              <a:t>- A Horizontal Approach</a:t>
            </a:r>
            <a:r>
              <a:rPr lang="en-US" sz="1400" dirty="0">
                <a:latin typeface="Open Sans" panose="020B0606030504020204" pitchFamily="34" charset="0"/>
                <a:ea typeface="Open Sans" panose="020B0606030504020204" pitchFamily="34" charset="0"/>
                <a:cs typeface="Open Sans" panose="020B0606030504020204" pitchFamily="34" charset="0"/>
              </a:rPr>
              <a:t>, reducing the impact of corporate hierarchy and giving importance to self-management and integrity of workers.</a:t>
            </a:r>
            <a:endParaRPr lang="en-US" sz="14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20" name="CasellaDiTesto 19">
            <a:extLst>
              <a:ext uri="{FF2B5EF4-FFF2-40B4-BE49-F238E27FC236}">
                <a16:creationId xmlns:a16="http://schemas.microsoft.com/office/drawing/2014/main" id="{D9A65FBD-CB89-48C9-84CE-3ED70FCAB79A}"/>
              </a:ext>
            </a:extLst>
          </p:cNvPr>
          <p:cNvSpPr txBox="1"/>
          <p:nvPr/>
        </p:nvSpPr>
        <p:spPr>
          <a:xfrm>
            <a:off x="894937" y="5982651"/>
            <a:ext cx="10402125" cy="1015663"/>
          </a:xfrm>
          <a:prstGeom prst="rect">
            <a:avLst/>
          </a:prstGeom>
          <a:noFill/>
        </p:spPr>
        <p:txBody>
          <a:bodyPr wrap="square">
            <a:spAutoFit/>
          </a:bodyPr>
          <a:lstStyle/>
          <a:p>
            <a:r>
              <a:rPr lang="en-US" sz="1200" dirty="0">
                <a:latin typeface="Open Sans" panose="020B0606030504020204" pitchFamily="34" charset="0"/>
                <a:ea typeface="Open Sans" panose="020B0606030504020204" pitchFamily="34" charset="0"/>
                <a:cs typeface="Open Sans" panose="020B0606030504020204" pitchFamily="34" charset="0"/>
              </a:rPr>
              <a:t>Frederic </a:t>
            </a:r>
            <a:r>
              <a:rPr lang="en-US" sz="1200" dirty="0" err="1">
                <a:latin typeface="Open Sans" panose="020B0606030504020204" pitchFamily="34" charset="0"/>
                <a:ea typeface="Open Sans" panose="020B0606030504020204" pitchFamily="34" charset="0"/>
                <a:cs typeface="Open Sans" panose="020B0606030504020204" pitchFamily="34" charset="0"/>
              </a:rPr>
              <a:t>Laloux</a:t>
            </a:r>
            <a:r>
              <a:rPr lang="en-US" sz="1200" dirty="0">
                <a:latin typeface="Open Sans" panose="020B0606030504020204" pitchFamily="34" charset="0"/>
                <a:ea typeface="Open Sans" panose="020B0606030504020204" pitchFamily="34" charset="0"/>
                <a:cs typeface="Open Sans" panose="020B0606030504020204" pitchFamily="34" charset="0"/>
              </a:rPr>
              <a:t>; </a:t>
            </a:r>
            <a:r>
              <a:rPr lang="en-US" sz="1200" i="1" dirty="0">
                <a:latin typeface="Open Sans" panose="020B0606030504020204" pitchFamily="34" charset="0"/>
                <a:ea typeface="Open Sans" panose="020B0606030504020204" pitchFamily="34" charset="0"/>
                <a:cs typeface="Open Sans" panose="020B0606030504020204" pitchFamily="34" charset="0"/>
              </a:rPr>
              <a:t>Reinventing </a:t>
            </a:r>
            <a:r>
              <a:rPr lang="en-US" sz="1200" i="1" dirty="0" err="1">
                <a:latin typeface="Open Sans" panose="020B0606030504020204" pitchFamily="34" charset="0"/>
                <a:ea typeface="Open Sans" panose="020B0606030504020204" pitchFamily="34" charset="0"/>
                <a:cs typeface="Open Sans" panose="020B0606030504020204" pitchFamily="34" charset="0"/>
              </a:rPr>
              <a:t>Organisations</a:t>
            </a:r>
            <a:r>
              <a:rPr lang="en-US" sz="1200" i="1" dirty="0">
                <a:latin typeface="Open Sans" panose="020B0606030504020204" pitchFamily="34" charset="0"/>
                <a:ea typeface="Open Sans" panose="020B0606030504020204" pitchFamily="34" charset="0"/>
                <a:cs typeface="Open Sans" panose="020B0606030504020204" pitchFamily="34" charset="0"/>
              </a:rPr>
              <a:t>: A Guide to Creating </a:t>
            </a:r>
            <a:r>
              <a:rPr lang="en-US" sz="1200" i="1" dirty="0" err="1">
                <a:latin typeface="Open Sans" panose="020B0606030504020204" pitchFamily="34" charset="0"/>
                <a:ea typeface="Open Sans" panose="020B0606030504020204" pitchFamily="34" charset="0"/>
                <a:cs typeface="Open Sans" panose="020B0606030504020204" pitchFamily="34" charset="0"/>
              </a:rPr>
              <a:t>Organisations</a:t>
            </a:r>
            <a:r>
              <a:rPr lang="en-US" sz="1200" i="1" dirty="0">
                <a:latin typeface="Open Sans" panose="020B0606030504020204" pitchFamily="34" charset="0"/>
                <a:ea typeface="Open Sans" panose="020B0606030504020204" pitchFamily="34" charset="0"/>
                <a:cs typeface="Open Sans" panose="020B0606030504020204" pitchFamily="34" charset="0"/>
              </a:rPr>
              <a:t> Inspired by the Next Stage of Human Consciousness</a:t>
            </a:r>
            <a:r>
              <a:rPr lang="en-US" sz="1200" dirty="0">
                <a:latin typeface="Open Sans" panose="020B0606030504020204" pitchFamily="34" charset="0"/>
                <a:ea typeface="Open Sans" panose="020B0606030504020204" pitchFamily="34" charset="0"/>
                <a:cs typeface="Open Sans" panose="020B0606030504020204" pitchFamily="34" charset="0"/>
              </a:rPr>
              <a:t>, Nelson Parker,  February 9, 2014.</a:t>
            </a:r>
          </a:p>
          <a:p>
            <a:endParaRPr lang="en-US" sz="1200" dirty="0">
              <a:latin typeface="Open Sans" panose="020B0606030504020204" pitchFamily="34" charset="0"/>
              <a:ea typeface="Open Sans" panose="020B0606030504020204" pitchFamily="34" charset="0"/>
              <a:cs typeface="Open Sans" panose="020B0606030504020204" pitchFamily="34" charset="0"/>
            </a:endParaRPr>
          </a:p>
          <a:p>
            <a:r>
              <a:rPr lang="en-US" sz="1200" dirty="0">
                <a:latin typeface="Open Sans" panose="020B0606030504020204" pitchFamily="34" charset="0"/>
                <a:ea typeface="Open Sans" panose="020B0606030504020204" pitchFamily="34" charset="0"/>
                <a:cs typeface="Open Sans" panose="020B0606030504020204" pitchFamily="34" charset="0"/>
              </a:rPr>
              <a:t>Patty McCord, </a:t>
            </a:r>
            <a:r>
              <a:rPr lang="en-US" sz="1200" i="1" dirty="0">
                <a:latin typeface="Open Sans" panose="020B0606030504020204" pitchFamily="34" charset="0"/>
                <a:ea typeface="Open Sans" panose="020B0606030504020204" pitchFamily="34" charset="0"/>
                <a:cs typeface="Open Sans" panose="020B0606030504020204" pitchFamily="34" charset="0"/>
              </a:rPr>
              <a:t>How Netflix Reinvented HR, </a:t>
            </a:r>
            <a:r>
              <a:rPr lang="en-US" sz="1200" dirty="0">
                <a:latin typeface="Open Sans" panose="020B0606030504020204" pitchFamily="34" charset="0"/>
                <a:ea typeface="Open Sans" panose="020B0606030504020204" pitchFamily="34" charset="0"/>
                <a:cs typeface="Open Sans" panose="020B0606030504020204" pitchFamily="34" charset="0"/>
              </a:rPr>
              <a:t>Harvard Business Review, Jan-Feb 2014</a:t>
            </a:r>
          </a:p>
          <a:p>
            <a:endParaRPr lang="en-US" sz="12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22" name="CasellaDiTesto 21">
            <a:extLst>
              <a:ext uri="{FF2B5EF4-FFF2-40B4-BE49-F238E27FC236}">
                <a16:creationId xmlns:a16="http://schemas.microsoft.com/office/drawing/2014/main" id="{C64ABEA1-8844-40B7-B514-2449817D82D8}"/>
              </a:ext>
            </a:extLst>
          </p:cNvPr>
          <p:cNvSpPr txBox="1"/>
          <p:nvPr/>
        </p:nvSpPr>
        <p:spPr>
          <a:xfrm>
            <a:off x="9825497" y="2910491"/>
            <a:ext cx="2267712" cy="769441"/>
          </a:xfrm>
          <a:prstGeom prst="rect">
            <a:avLst/>
          </a:prstGeom>
          <a:noFill/>
        </p:spPr>
        <p:txBody>
          <a:bodyPr wrap="square">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As theorized by </a:t>
            </a:r>
          </a:p>
          <a:p>
            <a:r>
              <a:rPr lang="en-US" sz="1100" b="1" dirty="0">
                <a:latin typeface="Open Sans" panose="020B0606030504020204" pitchFamily="34" charset="0"/>
                <a:ea typeface="Open Sans" panose="020B0606030504020204" pitchFamily="34" charset="0"/>
                <a:cs typeface="Open Sans" panose="020B0606030504020204" pitchFamily="34" charset="0"/>
              </a:rPr>
              <a:t>Reed </a:t>
            </a:r>
            <a:r>
              <a:rPr lang="en-US" sz="1100" b="1" dirty="0" err="1">
                <a:latin typeface="Open Sans" panose="020B0606030504020204" pitchFamily="34" charset="0"/>
                <a:ea typeface="Open Sans" panose="020B0606030504020204" pitchFamily="34" charset="0"/>
                <a:cs typeface="Open Sans" panose="020B0606030504020204" pitchFamily="34" charset="0"/>
              </a:rPr>
              <a:t>Hastubgs</a:t>
            </a:r>
            <a:r>
              <a:rPr lang="en-US" sz="1100" b="1" dirty="0">
                <a:latin typeface="Open Sans" panose="020B0606030504020204" pitchFamily="34" charset="0"/>
                <a:ea typeface="Open Sans" panose="020B0606030504020204" pitchFamily="34" charset="0"/>
                <a:cs typeface="Open Sans" panose="020B0606030504020204" pitchFamily="34" charset="0"/>
              </a:rPr>
              <a:t> (Netflix CEO) </a:t>
            </a:r>
          </a:p>
          <a:p>
            <a:r>
              <a:rPr lang="en-US" sz="1100" b="1" dirty="0">
                <a:latin typeface="Open Sans" panose="020B0606030504020204" pitchFamily="34" charset="0"/>
                <a:ea typeface="Open Sans" panose="020B0606030504020204" pitchFamily="34" charset="0"/>
                <a:cs typeface="Open Sans" panose="020B0606030504020204" pitchFamily="34" charset="0"/>
              </a:rPr>
              <a:t>Erin Meyer (Business School Professor)</a:t>
            </a:r>
          </a:p>
        </p:txBody>
      </p:sp>
      <p:sp>
        <p:nvSpPr>
          <p:cNvPr id="24" name="Parentesi graffa chiusa 23">
            <a:extLst>
              <a:ext uri="{FF2B5EF4-FFF2-40B4-BE49-F238E27FC236}">
                <a16:creationId xmlns:a16="http://schemas.microsoft.com/office/drawing/2014/main" id="{12420372-179E-41F8-BFC4-BDA11217FAEB}"/>
              </a:ext>
            </a:extLst>
          </p:cNvPr>
          <p:cNvSpPr/>
          <p:nvPr/>
        </p:nvSpPr>
        <p:spPr>
          <a:xfrm>
            <a:off x="9297618" y="1723817"/>
            <a:ext cx="497435" cy="3142791"/>
          </a:xfrm>
          <a:prstGeom prst="rightBrace">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3222503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F49843-7D45-43C8-9FFC-B57129080485}"/>
              </a:ext>
            </a:extLst>
          </p:cNvPr>
          <p:cNvSpPr>
            <a:spLocks noGrp="1"/>
          </p:cNvSpPr>
          <p:nvPr>
            <p:ph type="ctrTitle"/>
          </p:nvPr>
        </p:nvSpPr>
        <p:spPr>
          <a:xfrm>
            <a:off x="1524000" y="505267"/>
            <a:ext cx="9144000" cy="885714"/>
          </a:xfrm>
        </p:spPr>
        <p:txBody>
          <a:bodyPr>
            <a:normAutofit fontScale="90000"/>
          </a:bodyPr>
          <a:lstStyle/>
          <a:p>
            <a:r>
              <a:rPr lang="it-IT" dirty="0"/>
              <a:t>DIGITAL IS PEOPLE</a:t>
            </a:r>
          </a:p>
        </p:txBody>
      </p:sp>
      <p:pic>
        <p:nvPicPr>
          <p:cNvPr id="5" name="Immagine 4">
            <a:extLst>
              <a:ext uri="{FF2B5EF4-FFF2-40B4-BE49-F238E27FC236}">
                <a16:creationId xmlns:a16="http://schemas.microsoft.com/office/drawing/2014/main" id="{73E10501-F2F3-4794-9CFC-FB04DC10F6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170" y="236649"/>
            <a:ext cx="2857143" cy="885714"/>
          </a:xfrm>
          <a:prstGeom prst="rect">
            <a:avLst/>
          </a:prstGeom>
        </p:spPr>
      </p:pic>
      <p:sp>
        <p:nvSpPr>
          <p:cNvPr id="9" name="CasellaDiTesto 8">
            <a:extLst>
              <a:ext uri="{FF2B5EF4-FFF2-40B4-BE49-F238E27FC236}">
                <a16:creationId xmlns:a16="http://schemas.microsoft.com/office/drawing/2014/main" id="{CCAC6C5F-29A9-4A6B-94C6-236F3469A807}"/>
              </a:ext>
            </a:extLst>
          </p:cNvPr>
          <p:cNvSpPr txBox="1"/>
          <p:nvPr/>
        </p:nvSpPr>
        <p:spPr>
          <a:xfrm>
            <a:off x="1063792" y="2218769"/>
            <a:ext cx="10064416" cy="463588"/>
          </a:xfrm>
          <a:prstGeom prst="rect">
            <a:avLst/>
          </a:prstGeom>
          <a:noFill/>
        </p:spPr>
        <p:txBody>
          <a:bodyPr wrap="square">
            <a:spAutoFit/>
          </a:bodyPr>
          <a:lstStyle/>
          <a:p>
            <a:pPr>
              <a:lnSpc>
                <a:spcPct val="150000"/>
              </a:lnSpc>
            </a:pPr>
            <a:r>
              <a:rPr lang="en-US" dirty="0">
                <a:latin typeface="Open Sans" panose="020B0606030504020204" pitchFamily="34" charset="0"/>
                <a:ea typeface="Open Sans" panose="020B0606030504020204" pitchFamily="34" charset="0"/>
                <a:cs typeface="Open Sans" panose="020B0606030504020204" pitchFamily="34" charset="0"/>
              </a:rPr>
              <a:t>To achieve this objective, we suggest that institutions focus on these areas:</a:t>
            </a:r>
          </a:p>
        </p:txBody>
      </p:sp>
      <p:sp>
        <p:nvSpPr>
          <p:cNvPr id="10" name="CasellaDiTesto 9">
            <a:extLst>
              <a:ext uri="{FF2B5EF4-FFF2-40B4-BE49-F238E27FC236}">
                <a16:creationId xmlns:a16="http://schemas.microsoft.com/office/drawing/2014/main" id="{84DA15AB-0FB5-4FC3-A76B-95527CD2584B}"/>
              </a:ext>
            </a:extLst>
          </p:cNvPr>
          <p:cNvSpPr txBox="1"/>
          <p:nvPr/>
        </p:nvSpPr>
        <p:spPr>
          <a:xfrm>
            <a:off x="1063792" y="1595650"/>
            <a:ext cx="10402125" cy="646331"/>
          </a:xfrm>
          <a:prstGeom prst="rect">
            <a:avLst/>
          </a:prstGeom>
          <a:noFill/>
        </p:spPr>
        <p:txBody>
          <a:bodyPr wrap="square">
            <a:spAutoFit/>
          </a:bodyPr>
          <a:lstStyle/>
          <a:p>
            <a:r>
              <a:rPr lang="en-US" dirty="0">
                <a:latin typeface="Open Sans" panose="020B0606030504020204" pitchFamily="34" charset="0"/>
                <a:ea typeface="Open Sans" panose="020B0606030504020204" pitchFamily="34" charset="0"/>
                <a:cs typeface="Open Sans" panose="020B0606030504020204" pitchFamily="34" charset="0"/>
              </a:rPr>
              <a:t>The goal outlined in the previous slide requires that employees must no longer be considered mere tools and resources for the institution, but veritable people.</a:t>
            </a:r>
            <a:endParaRPr lang="it-IT" dirty="0">
              <a:latin typeface="Open Sans" panose="020B0606030504020204" pitchFamily="34" charset="0"/>
              <a:ea typeface="Open Sans" panose="020B0606030504020204" pitchFamily="34" charset="0"/>
              <a:cs typeface="Open Sans" panose="020B0606030504020204" pitchFamily="34" charset="0"/>
            </a:endParaRPr>
          </a:p>
        </p:txBody>
      </p:sp>
      <p:sp>
        <p:nvSpPr>
          <p:cNvPr id="11" name="CasellaDiTesto 10">
            <a:extLst>
              <a:ext uri="{FF2B5EF4-FFF2-40B4-BE49-F238E27FC236}">
                <a16:creationId xmlns:a16="http://schemas.microsoft.com/office/drawing/2014/main" id="{7E6C166C-4920-4145-A085-7F37714D7AD1}"/>
              </a:ext>
            </a:extLst>
          </p:cNvPr>
          <p:cNvSpPr txBox="1"/>
          <p:nvPr/>
        </p:nvSpPr>
        <p:spPr>
          <a:xfrm>
            <a:off x="997955" y="2682357"/>
            <a:ext cx="10064416" cy="3416320"/>
          </a:xfrm>
          <a:prstGeom prst="rect">
            <a:avLst/>
          </a:prstGeom>
          <a:noFill/>
        </p:spPr>
        <p:txBody>
          <a:bodyPr wrap="square">
            <a:spAutoFit/>
          </a:bodyPr>
          <a:lstStyle/>
          <a:p>
            <a:pPr marL="342900" indent="-342900">
              <a:buFont typeface="+mj-lt"/>
              <a:buAutoNum type="arabicPeriod"/>
            </a:pPr>
            <a:r>
              <a:rPr lang="en-US" b="1" dirty="0">
                <a:latin typeface="Open Sans" panose="020B0606030504020204" pitchFamily="34" charset="0"/>
                <a:ea typeface="Open Sans" panose="020B0606030504020204" pitchFamily="34" charset="0"/>
                <a:cs typeface="Open Sans" panose="020B0606030504020204" pitchFamily="34" charset="0"/>
              </a:rPr>
              <a:t>Workspaces: </a:t>
            </a:r>
            <a:r>
              <a:rPr lang="en-US" dirty="0">
                <a:latin typeface="Open Sans" panose="020B0606030504020204" pitchFamily="34" charset="0"/>
                <a:ea typeface="Open Sans" panose="020B0606030504020204" pitchFamily="34" charset="0"/>
                <a:cs typeface="Open Sans" panose="020B0606030504020204" pitchFamily="34" charset="0"/>
              </a:rPr>
              <a:t>job tools and workplaces should not be limited to those provided by the institution but must also be left to the discretion of the employees, taking into account their subjective needs (e.g., smart working techniques).</a:t>
            </a:r>
          </a:p>
          <a:p>
            <a:pPr marL="342900" indent="-342900">
              <a:buFont typeface="+mj-lt"/>
              <a:buAutoNum type="arabicPeriod"/>
            </a:pPr>
            <a:endParaRPr lang="en-US" b="1" dirty="0">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mj-lt"/>
              <a:buAutoNum type="arabicPeriod"/>
            </a:pPr>
            <a:r>
              <a:rPr lang="en-US" b="1" dirty="0">
                <a:latin typeface="Open Sans" panose="020B0606030504020204" pitchFamily="34" charset="0"/>
                <a:ea typeface="Open Sans" panose="020B0606030504020204" pitchFamily="34" charset="0"/>
                <a:cs typeface="Open Sans" panose="020B0606030504020204" pitchFamily="34" charset="0"/>
              </a:rPr>
              <a:t>New ways of working: </a:t>
            </a:r>
            <a:r>
              <a:rPr lang="en-US" dirty="0">
                <a:latin typeface="Open Sans" panose="020B0606030504020204" pitchFamily="34" charset="0"/>
                <a:ea typeface="Open Sans" panose="020B0606030504020204" pitchFamily="34" charset="0"/>
                <a:cs typeface="Open Sans" panose="020B0606030504020204" pitchFamily="34" charset="0"/>
              </a:rPr>
              <a:t>less importance should be given on where, how, and for how long the work is being performed, and more on its final results.</a:t>
            </a:r>
          </a:p>
          <a:p>
            <a:pPr marL="342900" indent="-342900">
              <a:buFont typeface="+mj-lt"/>
              <a:buAutoNum type="arabicPeriod"/>
            </a:pPr>
            <a:endParaRPr lang="en-US" b="1" dirty="0">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mj-lt"/>
              <a:buAutoNum type="arabicPeriod"/>
            </a:pPr>
            <a:r>
              <a:rPr lang="en-US" b="1" dirty="0">
                <a:latin typeface="Open Sans" panose="020B0606030504020204" pitchFamily="34" charset="0"/>
                <a:ea typeface="Open Sans" panose="020B0606030504020204" pitchFamily="34" charset="0"/>
                <a:cs typeface="Open Sans" panose="020B0606030504020204" pitchFamily="34" charset="0"/>
              </a:rPr>
              <a:t>Skills and roles: </a:t>
            </a:r>
            <a:r>
              <a:rPr lang="en-US" dirty="0">
                <a:latin typeface="Open Sans" panose="020B0606030504020204" pitchFamily="34" charset="0"/>
                <a:ea typeface="Open Sans" panose="020B0606030504020204" pitchFamily="34" charset="0"/>
                <a:cs typeface="Open Sans" panose="020B0606030504020204" pitchFamily="34" charset="0"/>
              </a:rPr>
              <a:t>roles should be more flexible, more horizontal and egalitarian in nature instead of vertical and hierarchical. Flexibility also allows people to exchange skillsets.</a:t>
            </a:r>
          </a:p>
          <a:p>
            <a:pPr marL="342900" indent="-342900">
              <a:buFont typeface="+mj-lt"/>
              <a:buAutoNum type="arabicPeriod"/>
            </a:pPr>
            <a:endParaRPr lang="en-US" b="1" dirty="0">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mj-lt"/>
              <a:buAutoNum type="arabicPeriod"/>
            </a:pPr>
            <a:r>
              <a:rPr lang="en-US" b="1" dirty="0">
                <a:latin typeface="Open Sans" panose="020B0606030504020204" pitchFamily="34" charset="0"/>
                <a:ea typeface="Open Sans" panose="020B0606030504020204" pitchFamily="34" charset="0"/>
                <a:cs typeface="Open Sans" panose="020B0606030504020204" pitchFamily="34" charset="0"/>
              </a:rPr>
              <a:t>Digital leadership: </a:t>
            </a:r>
            <a:r>
              <a:rPr lang="en-US" dirty="0">
                <a:latin typeface="Open Sans" panose="020B0606030504020204" pitchFamily="34" charset="0"/>
                <a:ea typeface="Open Sans" panose="020B0606030504020204" pitchFamily="34" charset="0"/>
                <a:cs typeface="Open Sans" panose="020B0606030504020204" pitchFamily="34" charset="0"/>
              </a:rPr>
              <a:t>should be based on trust, on the idea of granting more autonomy to employees, making room for bottom-up contributions, mentoring and guidance.</a:t>
            </a:r>
          </a:p>
        </p:txBody>
      </p:sp>
    </p:spTree>
    <p:extLst>
      <p:ext uri="{BB962C8B-B14F-4D97-AF65-F5344CB8AC3E}">
        <p14:creationId xmlns:p14="http://schemas.microsoft.com/office/powerpoint/2010/main" val="3807383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F49843-7D45-43C8-9FFC-B57129080485}"/>
              </a:ext>
            </a:extLst>
          </p:cNvPr>
          <p:cNvSpPr>
            <a:spLocks noGrp="1"/>
          </p:cNvSpPr>
          <p:nvPr>
            <p:ph type="ctrTitle"/>
          </p:nvPr>
        </p:nvSpPr>
        <p:spPr>
          <a:xfrm>
            <a:off x="1524000" y="597825"/>
            <a:ext cx="9144000" cy="885714"/>
          </a:xfrm>
        </p:spPr>
        <p:txBody>
          <a:bodyPr>
            <a:normAutofit fontScale="90000"/>
          </a:bodyPr>
          <a:lstStyle/>
          <a:p>
            <a:r>
              <a:rPr lang="it-IT" dirty="0"/>
              <a:t>DIGITAL HR PRINCIPLES</a:t>
            </a:r>
          </a:p>
        </p:txBody>
      </p:sp>
      <p:pic>
        <p:nvPicPr>
          <p:cNvPr id="5" name="Immagine 4">
            <a:extLst>
              <a:ext uri="{FF2B5EF4-FFF2-40B4-BE49-F238E27FC236}">
                <a16:creationId xmlns:a16="http://schemas.microsoft.com/office/drawing/2014/main" id="{73E10501-F2F3-4794-9CFC-FB04DC10F6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170" y="236649"/>
            <a:ext cx="2857143" cy="885714"/>
          </a:xfrm>
          <a:prstGeom prst="rect">
            <a:avLst/>
          </a:prstGeom>
        </p:spPr>
      </p:pic>
      <p:sp>
        <p:nvSpPr>
          <p:cNvPr id="10" name="CasellaDiTesto 9">
            <a:extLst>
              <a:ext uri="{FF2B5EF4-FFF2-40B4-BE49-F238E27FC236}">
                <a16:creationId xmlns:a16="http://schemas.microsoft.com/office/drawing/2014/main" id="{84DA15AB-0FB5-4FC3-A76B-95527CD2584B}"/>
              </a:ext>
            </a:extLst>
          </p:cNvPr>
          <p:cNvSpPr txBox="1"/>
          <p:nvPr/>
        </p:nvSpPr>
        <p:spPr>
          <a:xfrm>
            <a:off x="1027215" y="2468702"/>
            <a:ext cx="10402125" cy="4524315"/>
          </a:xfrm>
          <a:prstGeom prst="rect">
            <a:avLst/>
          </a:prstGeom>
          <a:noFill/>
        </p:spPr>
        <p:txBody>
          <a:bodyPr wrap="square">
            <a:spAutoFit/>
          </a:bodyPr>
          <a:lstStyle/>
          <a:p>
            <a:pPr marL="342900" indent="-342900">
              <a:buFont typeface="+mj-lt"/>
              <a:buAutoNum type="arabicPeriod"/>
            </a:pPr>
            <a:r>
              <a:rPr lang="it-IT" sz="1600" b="1" dirty="0">
                <a:latin typeface="Open Sans" panose="020B0606030504020204" pitchFamily="34" charset="0"/>
                <a:ea typeface="Open Sans" panose="020B0606030504020204" pitchFamily="34" charset="0"/>
                <a:cs typeface="Open Sans" panose="020B0606030504020204" pitchFamily="34" charset="0"/>
              </a:rPr>
              <a:t>Speed and </a:t>
            </a:r>
            <a:r>
              <a:rPr lang="it-IT" sz="1600" b="1" dirty="0" err="1">
                <a:latin typeface="Open Sans" panose="020B0606030504020204" pitchFamily="34" charset="0"/>
                <a:ea typeface="Open Sans" panose="020B0606030504020204" pitchFamily="34" charset="0"/>
                <a:cs typeface="Open Sans" panose="020B0606030504020204" pitchFamily="34" charset="0"/>
              </a:rPr>
              <a:t>simplicity</a:t>
            </a:r>
            <a:r>
              <a:rPr lang="it-IT" sz="1600" dirty="0">
                <a:latin typeface="Open Sans" panose="020B0606030504020204" pitchFamily="34" charset="0"/>
                <a:ea typeface="Open Sans" panose="020B0606030504020204" pitchFamily="34" charset="0"/>
                <a:cs typeface="Open Sans" panose="020B0606030504020204" pitchFamily="34" charset="0"/>
              </a:rPr>
              <a:t>: </a:t>
            </a:r>
            <a:r>
              <a:rPr lang="en-US" sz="1600" dirty="0">
                <a:latin typeface="Open Sans" panose="020B0606030504020204" pitchFamily="34" charset="0"/>
                <a:ea typeface="Open Sans" panose="020B0606030504020204" pitchFamily="34" charset="0"/>
                <a:cs typeface="Open Sans" panose="020B0606030504020204" pitchFamily="34" charset="0"/>
              </a:rPr>
              <a:t>digital is fast and simple. HR must strive to adopt simple, easy to access and understandable procedures for employees to see their rights guaranteed.</a:t>
            </a:r>
            <a:br>
              <a:rPr lang="en-US" sz="1600" dirty="0">
                <a:latin typeface="Open Sans" panose="020B0606030504020204" pitchFamily="34" charset="0"/>
                <a:ea typeface="Open Sans" panose="020B0606030504020204" pitchFamily="34" charset="0"/>
                <a:cs typeface="Open Sans" panose="020B0606030504020204" pitchFamily="34" charset="0"/>
              </a:rPr>
            </a:br>
            <a:endParaRPr lang="en-US" sz="1600" dirty="0">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mj-lt"/>
              <a:buAutoNum type="arabicPeriod"/>
            </a:pPr>
            <a:r>
              <a:rPr lang="it-IT" sz="1600" b="1" dirty="0" err="1">
                <a:latin typeface="Open Sans" panose="020B0606030504020204" pitchFamily="34" charset="0"/>
                <a:ea typeface="Open Sans" panose="020B0606030504020204" pitchFamily="34" charset="0"/>
                <a:cs typeface="Open Sans" panose="020B0606030504020204" pitchFamily="34" charset="0"/>
              </a:rPr>
              <a:t>Scalability</a:t>
            </a:r>
            <a:r>
              <a:rPr lang="it-IT" sz="1600" b="1" dirty="0">
                <a:latin typeface="Open Sans" panose="020B0606030504020204" pitchFamily="34" charset="0"/>
                <a:ea typeface="Open Sans" panose="020B0606030504020204" pitchFamily="34" charset="0"/>
                <a:cs typeface="Open Sans" panose="020B0606030504020204" pitchFamily="34" charset="0"/>
              </a:rPr>
              <a:t> and </a:t>
            </a:r>
            <a:r>
              <a:rPr lang="it-IT" sz="1600" b="1" dirty="0" err="1">
                <a:latin typeface="Open Sans" panose="020B0606030504020204" pitchFamily="34" charset="0"/>
                <a:ea typeface="Open Sans" panose="020B0606030504020204" pitchFamily="34" charset="0"/>
                <a:cs typeface="Open Sans" panose="020B0606030504020204" pitchFamily="34" charset="0"/>
              </a:rPr>
              <a:t>customization</a:t>
            </a:r>
            <a:r>
              <a:rPr lang="it-IT" sz="1600" dirty="0">
                <a:latin typeface="Open Sans" panose="020B0606030504020204" pitchFamily="34" charset="0"/>
                <a:ea typeface="Open Sans" panose="020B0606030504020204" pitchFamily="34" charset="0"/>
                <a:cs typeface="Open Sans" panose="020B0606030504020204" pitchFamily="34" charset="0"/>
              </a:rPr>
              <a:t>: </a:t>
            </a:r>
            <a:r>
              <a:rPr lang="en-US" sz="1600" dirty="0">
                <a:latin typeface="Open Sans" panose="020B0606030504020204" pitchFamily="34" charset="0"/>
                <a:ea typeface="Open Sans" panose="020B0606030504020204" pitchFamily="34" charset="0"/>
                <a:cs typeface="Open Sans" panose="020B0606030504020204" pitchFamily="34" charset="0"/>
              </a:rPr>
              <a:t>what HR does must be "scalable“. HR services must be clustered and personalized.</a:t>
            </a:r>
            <a:br>
              <a:rPr lang="en-US" sz="1600" dirty="0">
                <a:latin typeface="Open Sans" panose="020B0606030504020204" pitchFamily="34" charset="0"/>
                <a:ea typeface="Open Sans" panose="020B0606030504020204" pitchFamily="34" charset="0"/>
                <a:cs typeface="Open Sans" panose="020B0606030504020204" pitchFamily="34" charset="0"/>
              </a:rPr>
            </a:br>
            <a:endParaRPr lang="it-IT" sz="1600" dirty="0">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mj-lt"/>
              <a:buAutoNum type="arabicPeriod"/>
            </a:pPr>
            <a:r>
              <a:rPr lang="it-IT" sz="1600" b="1" dirty="0" err="1">
                <a:latin typeface="Open Sans" panose="020B0606030504020204" pitchFamily="34" charset="0"/>
                <a:ea typeface="Open Sans" panose="020B0606030504020204" pitchFamily="34" charset="0"/>
                <a:cs typeface="Open Sans" panose="020B0606030504020204" pitchFamily="34" charset="0"/>
              </a:rPr>
              <a:t>External</a:t>
            </a:r>
            <a:r>
              <a:rPr lang="it-IT" sz="1600" b="1" dirty="0">
                <a:latin typeface="Open Sans" panose="020B0606030504020204" pitchFamily="34" charset="0"/>
                <a:ea typeface="Open Sans" panose="020B0606030504020204" pitchFamily="34" charset="0"/>
                <a:cs typeface="Open Sans" panose="020B0606030504020204" pitchFamily="34" charset="0"/>
              </a:rPr>
              <a:t> </a:t>
            </a:r>
            <a:r>
              <a:rPr lang="it-IT" sz="1600" b="1" dirty="0" err="1">
                <a:latin typeface="Open Sans" panose="020B0606030504020204" pitchFamily="34" charset="0"/>
                <a:ea typeface="Open Sans" panose="020B0606030504020204" pitchFamily="34" charset="0"/>
                <a:cs typeface="Open Sans" panose="020B0606030504020204" pitchFamily="34" charset="0"/>
              </a:rPr>
              <a:t>ecosystem</a:t>
            </a:r>
            <a:r>
              <a:rPr lang="it-IT" sz="1600" b="1" dirty="0">
                <a:latin typeface="Open Sans" panose="020B0606030504020204" pitchFamily="34" charset="0"/>
                <a:ea typeface="Open Sans" panose="020B0606030504020204" pitchFamily="34" charset="0"/>
                <a:cs typeface="Open Sans" panose="020B0606030504020204" pitchFamily="34" charset="0"/>
              </a:rPr>
              <a:t>: </a:t>
            </a:r>
            <a:r>
              <a:rPr lang="it-IT" sz="1600" dirty="0">
                <a:latin typeface="Open Sans" panose="020B0606030504020204" pitchFamily="34" charset="0"/>
                <a:ea typeface="Open Sans" panose="020B0606030504020204" pitchFamily="34" charset="0"/>
                <a:cs typeface="Open Sans" panose="020B0606030504020204" pitchFamily="34" charset="0"/>
              </a:rPr>
              <a:t>In order to </a:t>
            </a:r>
            <a:r>
              <a:rPr lang="it-IT" sz="1600" dirty="0" err="1">
                <a:latin typeface="Open Sans" panose="020B0606030504020204" pitchFamily="34" charset="0"/>
                <a:ea typeface="Open Sans" panose="020B0606030504020204" pitchFamily="34" charset="0"/>
                <a:cs typeface="Open Sans" panose="020B0606030504020204" pitchFamily="34" charset="0"/>
              </a:rPr>
              <a:t>meet</a:t>
            </a:r>
            <a:r>
              <a:rPr lang="it-IT" sz="1600" dirty="0">
                <a:latin typeface="Open Sans" panose="020B0606030504020204" pitchFamily="34" charset="0"/>
                <a:ea typeface="Open Sans" panose="020B0606030504020204" pitchFamily="34" charset="0"/>
                <a:cs typeface="Open Sans" panose="020B0606030504020204" pitchFamily="34" charset="0"/>
              </a:rPr>
              <a:t> the </a:t>
            </a:r>
            <a:r>
              <a:rPr lang="it-IT" sz="1600" dirty="0" err="1">
                <a:latin typeface="Open Sans" panose="020B0606030504020204" pitchFamily="34" charset="0"/>
                <a:ea typeface="Open Sans" panose="020B0606030504020204" pitchFamily="34" charset="0"/>
                <a:cs typeface="Open Sans" panose="020B0606030504020204" pitchFamily="34" charset="0"/>
              </a:rPr>
              <a:t>requirements</a:t>
            </a:r>
            <a:r>
              <a:rPr lang="it-IT" sz="1600" dirty="0">
                <a:latin typeface="Open Sans" panose="020B0606030504020204" pitchFamily="34" charset="0"/>
                <a:ea typeface="Open Sans" panose="020B0606030504020204" pitchFamily="34" charset="0"/>
                <a:cs typeface="Open Sans" panose="020B0606030504020204" pitchFamily="34" charset="0"/>
              </a:rPr>
              <a:t> </a:t>
            </a:r>
            <a:r>
              <a:rPr lang="it-IT" sz="1600" dirty="0" err="1">
                <a:latin typeface="Open Sans" panose="020B0606030504020204" pitchFamily="34" charset="0"/>
                <a:ea typeface="Open Sans" panose="020B0606030504020204" pitchFamily="34" charset="0"/>
                <a:cs typeface="Open Sans" panose="020B0606030504020204" pitchFamily="34" charset="0"/>
              </a:rPr>
              <a:t>outlined</a:t>
            </a:r>
            <a:r>
              <a:rPr lang="it-IT" sz="1600" dirty="0">
                <a:latin typeface="Open Sans" panose="020B0606030504020204" pitchFamily="34" charset="0"/>
                <a:ea typeface="Open Sans" panose="020B0606030504020204" pitchFamily="34" charset="0"/>
                <a:cs typeface="Open Sans" panose="020B0606030504020204" pitchFamily="34" charset="0"/>
              </a:rPr>
              <a:t> in the first </a:t>
            </a:r>
            <a:r>
              <a:rPr lang="it-IT" sz="1600" dirty="0" err="1">
                <a:latin typeface="Open Sans" panose="020B0606030504020204" pitchFamily="34" charset="0"/>
                <a:ea typeface="Open Sans" panose="020B0606030504020204" pitchFamily="34" charset="0"/>
                <a:cs typeface="Open Sans" panose="020B0606030504020204" pitchFamily="34" charset="0"/>
              </a:rPr>
              <a:t>two</a:t>
            </a:r>
            <a:r>
              <a:rPr lang="it-IT" sz="1600" dirty="0">
                <a:latin typeface="Open Sans" panose="020B0606030504020204" pitchFamily="34" charset="0"/>
                <a:ea typeface="Open Sans" panose="020B0606030504020204" pitchFamily="34" charset="0"/>
                <a:cs typeface="Open Sans" panose="020B0606030504020204" pitchFamily="34" charset="0"/>
              </a:rPr>
              <a:t> </a:t>
            </a:r>
            <a:r>
              <a:rPr lang="it-IT" sz="1600" dirty="0" err="1">
                <a:latin typeface="Open Sans" panose="020B0606030504020204" pitchFamily="34" charset="0"/>
                <a:ea typeface="Open Sans" panose="020B0606030504020204" pitchFamily="34" charset="0"/>
                <a:cs typeface="Open Sans" panose="020B0606030504020204" pitchFamily="34" charset="0"/>
              </a:rPr>
              <a:t>principles</a:t>
            </a:r>
            <a:r>
              <a:rPr lang="it-IT" sz="1600" dirty="0">
                <a:latin typeface="Open Sans" panose="020B0606030504020204" pitchFamily="34" charset="0"/>
                <a:ea typeface="Open Sans" panose="020B0606030504020204" pitchFamily="34" charset="0"/>
                <a:cs typeface="Open Sans" panose="020B0606030504020204" pitchFamily="34" charset="0"/>
              </a:rPr>
              <a:t>, HR management </a:t>
            </a:r>
            <a:r>
              <a:rPr lang="it-IT" sz="1600" dirty="0" err="1">
                <a:latin typeface="Open Sans" panose="020B0606030504020204" pitchFamily="34" charset="0"/>
                <a:ea typeface="Open Sans" panose="020B0606030504020204" pitchFamily="34" charset="0"/>
                <a:cs typeface="Open Sans" panose="020B0606030504020204" pitchFamily="34" charset="0"/>
              </a:rPr>
              <a:t>should</a:t>
            </a:r>
            <a:r>
              <a:rPr lang="it-IT" sz="1600" dirty="0">
                <a:latin typeface="Open Sans" panose="020B0606030504020204" pitchFamily="34" charset="0"/>
                <a:ea typeface="Open Sans" panose="020B0606030504020204" pitchFamily="34" charset="0"/>
                <a:cs typeface="Open Sans" panose="020B0606030504020204" pitchFamily="34" charset="0"/>
              </a:rPr>
              <a:t> </a:t>
            </a:r>
            <a:r>
              <a:rPr lang="it-IT" sz="1600" dirty="0" err="1">
                <a:latin typeface="Open Sans" panose="020B0606030504020204" pitchFamily="34" charset="0"/>
                <a:ea typeface="Open Sans" panose="020B0606030504020204" pitchFamily="34" charset="0"/>
                <a:cs typeface="Open Sans" panose="020B0606030504020204" pitchFamily="34" charset="0"/>
              </a:rPr>
              <a:t>not</a:t>
            </a:r>
            <a:r>
              <a:rPr lang="it-IT" sz="1600" dirty="0">
                <a:latin typeface="Open Sans" panose="020B0606030504020204" pitchFamily="34" charset="0"/>
                <a:ea typeface="Open Sans" panose="020B0606030504020204" pitchFamily="34" charset="0"/>
                <a:cs typeface="Open Sans" panose="020B0606030504020204" pitchFamily="34" charset="0"/>
              </a:rPr>
              <a:t> be </a:t>
            </a:r>
            <a:r>
              <a:rPr lang="it-IT" sz="1600" dirty="0" err="1">
                <a:latin typeface="Open Sans" panose="020B0606030504020204" pitchFamily="34" charset="0"/>
                <a:ea typeface="Open Sans" panose="020B0606030504020204" pitchFamily="34" charset="0"/>
                <a:cs typeface="Open Sans" panose="020B0606030504020204" pitchFamily="34" charset="0"/>
              </a:rPr>
              <a:t>afraid</a:t>
            </a:r>
            <a:r>
              <a:rPr lang="it-IT" sz="1600" dirty="0">
                <a:latin typeface="Open Sans" panose="020B0606030504020204" pitchFamily="34" charset="0"/>
                <a:ea typeface="Open Sans" panose="020B0606030504020204" pitchFamily="34" charset="0"/>
                <a:cs typeface="Open Sans" panose="020B0606030504020204" pitchFamily="34" charset="0"/>
              </a:rPr>
              <a:t> to source </a:t>
            </a:r>
            <a:r>
              <a:rPr lang="it-IT" sz="1600" dirty="0" err="1">
                <a:latin typeface="Open Sans" panose="020B0606030504020204" pitchFamily="34" charset="0"/>
                <a:ea typeface="Open Sans" panose="020B0606030504020204" pitchFamily="34" charset="0"/>
                <a:cs typeface="Open Sans" panose="020B0606030504020204" pitchFamily="34" charset="0"/>
              </a:rPr>
              <a:t>their</a:t>
            </a:r>
            <a:r>
              <a:rPr lang="it-IT" sz="1600" dirty="0">
                <a:latin typeface="Open Sans" panose="020B0606030504020204" pitchFamily="34" charset="0"/>
                <a:ea typeface="Open Sans" panose="020B0606030504020204" pitchFamily="34" charset="0"/>
                <a:cs typeface="Open Sans" panose="020B0606030504020204" pitchFamily="34" charset="0"/>
              </a:rPr>
              <a:t> tools from </a:t>
            </a:r>
            <a:r>
              <a:rPr lang="it-IT" sz="1600" dirty="0" err="1">
                <a:latin typeface="Open Sans" panose="020B0606030504020204" pitchFamily="34" charset="0"/>
                <a:ea typeface="Open Sans" panose="020B0606030504020204" pitchFamily="34" charset="0"/>
                <a:cs typeface="Open Sans" panose="020B0606030504020204" pitchFamily="34" charset="0"/>
              </a:rPr>
              <a:t>third</a:t>
            </a:r>
            <a:r>
              <a:rPr lang="it-IT" sz="1600" dirty="0">
                <a:latin typeface="Open Sans" panose="020B0606030504020204" pitchFamily="34" charset="0"/>
                <a:ea typeface="Open Sans" panose="020B0606030504020204" pitchFamily="34" charset="0"/>
                <a:cs typeface="Open Sans" panose="020B0606030504020204" pitchFamily="34" charset="0"/>
              </a:rPr>
              <a:t>-parties, </a:t>
            </a:r>
            <a:r>
              <a:rPr lang="it-IT" sz="1600" dirty="0" err="1">
                <a:latin typeface="Open Sans" panose="020B0606030504020204" pitchFamily="34" charset="0"/>
                <a:ea typeface="Open Sans" panose="020B0606030504020204" pitchFamily="34" charset="0"/>
                <a:cs typeface="Open Sans" panose="020B0606030504020204" pitchFamily="34" charset="0"/>
              </a:rPr>
              <a:t>such</a:t>
            </a:r>
            <a:r>
              <a:rPr lang="it-IT" sz="1600" dirty="0">
                <a:latin typeface="Open Sans" panose="020B0606030504020204" pitchFamily="34" charset="0"/>
                <a:ea typeface="Open Sans" panose="020B0606030504020204" pitchFamily="34" charset="0"/>
                <a:cs typeface="Open Sans" panose="020B0606030504020204" pitchFamily="34" charset="0"/>
              </a:rPr>
              <a:t> </a:t>
            </a:r>
            <a:r>
              <a:rPr lang="it-IT" sz="1600" dirty="0" err="1">
                <a:latin typeface="Open Sans" panose="020B0606030504020204" pitchFamily="34" charset="0"/>
                <a:ea typeface="Open Sans" panose="020B0606030504020204" pitchFamily="34" charset="0"/>
                <a:cs typeface="Open Sans" panose="020B0606030504020204" pitchFamily="34" charset="0"/>
              </a:rPr>
              <a:t>as</a:t>
            </a:r>
            <a:r>
              <a:rPr lang="it-IT" sz="1600" dirty="0">
                <a:latin typeface="Open Sans" panose="020B0606030504020204" pitchFamily="34" charset="0"/>
                <a:ea typeface="Open Sans" panose="020B0606030504020204" pitchFamily="34" charset="0"/>
                <a:cs typeface="Open Sans" panose="020B0606030504020204" pitchFamily="34" charset="0"/>
              </a:rPr>
              <a:t> </a:t>
            </a:r>
            <a:r>
              <a:rPr lang="en-US" sz="1600" dirty="0">
                <a:latin typeface="Open Sans" panose="020B0606030504020204" pitchFamily="34" charset="0"/>
                <a:ea typeface="Open Sans" panose="020B0606030504020204" pitchFamily="34" charset="0"/>
                <a:cs typeface="Open Sans" panose="020B0606030504020204" pitchFamily="34" charset="0"/>
              </a:rPr>
              <a:t>from start-ups and universities, adapting them to their specific context.</a:t>
            </a:r>
            <a:br>
              <a:rPr lang="en-US" sz="1600" dirty="0">
                <a:latin typeface="Open Sans" panose="020B0606030504020204" pitchFamily="34" charset="0"/>
                <a:ea typeface="Open Sans" panose="020B0606030504020204" pitchFamily="34" charset="0"/>
                <a:cs typeface="Open Sans" panose="020B0606030504020204" pitchFamily="34" charset="0"/>
              </a:rPr>
            </a:br>
            <a:endParaRPr lang="it-IT" sz="1600" dirty="0">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mj-lt"/>
              <a:buAutoNum type="arabicPeriod"/>
            </a:pPr>
            <a:r>
              <a:rPr lang="it-IT" sz="1600" b="1" dirty="0">
                <a:latin typeface="Open Sans" panose="020B0606030504020204" pitchFamily="34" charset="0"/>
                <a:ea typeface="Open Sans" panose="020B0606030504020204" pitchFamily="34" charset="0"/>
                <a:cs typeface="Open Sans" panose="020B0606030504020204" pitchFamily="34" charset="0"/>
              </a:rPr>
              <a:t>«</a:t>
            </a:r>
            <a:r>
              <a:rPr lang="it-IT" sz="1600" b="1" dirty="0" err="1">
                <a:latin typeface="Open Sans" panose="020B0606030504020204" pitchFamily="34" charset="0"/>
                <a:ea typeface="Open Sans" panose="020B0606030504020204" pitchFamily="34" charset="0"/>
                <a:cs typeface="Open Sans" panose="020B0606030504020204" pitchFamily="34" charset="0"/>
              </a:rPr>
              <a:t>Phygital</a:t>
            </a:r>
            <a:r>
              <a:rPr lang="it-IT" sz="1600" b="1" dirty="0">
                <a:latin typeface="Open Sans" panose="020B0606030504020204" pitchFamily="34" charset="0"/>
                <a:ea typeface="Open Sans" panose="020B0606030504020204" pitchFamily="34" charset="0"/>
                <a:cs typeface="Open Sans" panose="020B0606030504020204" pitchFamily="34" charset="0"/>
              </a:rPr>
              <a:t> Enterprise»: </a:t>
            </a:r>
            <a:r>
              <a:rPr lang="it-IT" sz="1600" dirty="0">
                <a:latin typeface="Open Sans" panose="020B0606030504020204" pitchFamily="34" charset="0"/>
                <a:ea typeface="Open Sans" panose="020B0606030504020204" pitchFamily="34" charset="0"/>
                <a:cs typeface="Open Sans" panose="020B0606030504020204" pitchFamily="34" charset="0"/>
              </a:rPr>
              <a:t>HR </a:t>
            </a:r>
            <a:r>
              <a:rPr lang="it-IT" sz="1600" dirty="0" err="1">
                <a:latin typeface="Open Sans" panose="020B0606030504020204" pitchFamily="34" charset="0"/>
                <a:ea typeface="Open Sans" panose="020B0606030504020204" pitchFamily="34" charset="0"/>
                <a:cs typeface="Open Sans" panose="020B0606030504020204" pitchFamily="34" charset="0"/>
              </a:rPr>
              <a:t>should</a:t>
            </a:r>
            <a:r>
              <a:rPr lang="it-IT" sz="1600" dirty="0">
                <a:latin typeface="Open Sans" panose="020B0606030504020204" pitchFamily="34" charset="0"/>
                <a:ea typeface="Open Sans" panose="020B0606030504020204" pitchFamily="34" charset="0"/>
                <a:cs typeface="Open Sans" panose="020B0606030504020204" pitchFamily="34" charset="0"/>
              </a:rPr>
              <a:t> </a:t>
            </a:r>
            <a:r>
              <a:rPr lang="it-IT" sz="1600" dirty="0" err="1">
                <a:latin typeface="Open Sans" panose="020B0606030504020204" pitchFamily="34" charset="0"/>
                <a:ea typeface="Open Sans" panose="020B0606030504020204" pitchFamily="34" charset="0"/>
                <a:cs typeface="Open Sans" panose="020B0606030504020204" pitchFamily="34" charset="0"/>
              </a:rPr>
              <a:t>strive</a:t>
            </a:r>
            <a:r>
              <a:rPr lang="it-IT" sz="1600" dirty="0">
                <a:latin typeface="Open Sans" panose="020B0606030504020204" pitchFamily="34" charset="0"/>
                <a:ea typeface="Open Sans" panose="020B0606030504020204" pitchFamily="34" charset="0"/>
                <a:cs typeface="Open Sans" panose="020B0606030504020204" pitchFamily="34" charset="0"/>
              </a:rPr>
              <a:t> to create an </a:t>
            </a:r>
            <a:r>
              <a:rPr lang="it-IT" sz="1600" dirty="0" err="1">
                <a:latin typeface="Open Sans" panose="020B0606030504020204" pitchFamily="34" charset="0"/>
                <a:ea typeface="Open Sans" panose="020B0606030504020204" pitchFamily="34" charset="0"/>
                <a:cs typeface="Open Sans" panose="020B0606030504020204" pitchFamily="34" charset="0"/>
              </a:rPr>
              <a:t>integrated</a:t>
            </a:r>
            <a:r>
              <a:rPr lang="it-IT" sz="1600" dirty="0">
                <a:latin typeface="Open Sans" panose="020B0606030504020204" pitchFamily="34" charset="0"/>
                <a:ea typeface="Open Sans" panose="020B0606030504020204" pitchFamily="34" charset="0"/>
                <a:cs typeface="Open Sans" panose="020B0606030504020204" pitchFamily="34" charset="0"/>
              </a:rPr>
              <a:t> </a:t>
            </a:r>
            <a:r>
              <a:rPr lang="it-IT" sz="1600" dirty="0" err="1">
                <a:latin typeface="Open Sans" panose="020B0606030504020204" pitchFamily="34" charset="0"/>
                <a:ea typeface="Open Sans" panose="020B0606030504020204" pitchFamily="34" charset="0"/>
                <a:cs typeface="Open Sans" panose="020B0606030504020204" pitchFamily="34" charset="0"/>
              </a:rPr>
              <a:t>experience</a:t>
            </a:r>
            <a:r>
              <a:rPr lang="it-IT" sz="1600" dirty="0">
                <a:latin typeface="Open Sans" panose="020B0606030504020204" pitchFamily="34" charset="0"/>
                <a:ea typeface="Open Sans" panose="020B0606030504020204" pitchFamily="34" charset="0"/>
                <a:cs typeface="Open Sans" panose="020B0606030504020204" pitchFamily="34" charset="0"/>
              </a:rPr>
              <a:t> (</a:t>
            </a:r>
            <a:r>
              <a:rPr lang="it-IT" sz="1600" dirty="0" err="1">
                <a:latin typeface="Open Sans" panose="020B0606030504020204" pitchFamily="34" charset="0"/>
                <a:ea typeface="Open Sans" panose="020B0606030504020204" pitchFamily="34" charset="0"/>
                <a:cs typeface="Open Sans" panose="020B0606030504020204" pitchFamily="34" charset="0"/>
              </a:rPr>
              <a:t>both</a:t>
            </a:r>
            <a:r>
              <a:rPr lang="it-IT" sz="1600" dirty="0">
                <a:latin typeface="Open Sans" panose="020B0606030504020204" pitchFamily="34" charset="0"/>
                <a:ea typeface="Open Sans" panose="020B0606030504020204" pitchFamily="34" charset="0"/>
                <a:cs typeface="Open Sans" panose="020B0606030504020204" pitchFamily="34" charset="0"/>
              </a:rPr>
              <a:t> </a:t>
            </a:r>
            <a:r>
              <a:rPr lang="it-IT" sz="1600" dirty="0" err="1">
                <a:latin typeface="Open Sans" panose="020B0606030504020204" pitchFamily="34" charset="0"/>
                <a:ea typeface="Open Sans" panose="020B0606030504020204" pitchFamily="34" charset="0"/>
                <a:cs typeface="Open Sans" panose="020B0606030504020204" pitchFamily="34" charset="0"/>
              </a:rPr>
              <a:t>physical</a:t>
            </a:r>
            <a:r>
              <a:rPr lang="it-IT" sz="1600" dirty="0">
                <a:latin typeface="Open Sans" panose="020B0606030504020204" pitchFamily="34" charset="0"/>
                <a:ea typeface="Open Sans" panose="020B0606030504020204" pitchFamily="34" charset="0"/>
                <a:cs typeface="Open Sans" panose="020B0606030504020204" pitchFamily="34" charset="0"/>
              </a:rPr>
              <a:t> and </a:t>
            </a:r>
            <a:r>
              <a:rPr lang="it-IT" sz="1600" dirty="0" err="1">
                <a:latin typeface="Open Sans" panose="020B0606030504020204" pitchFamily="34" charset="0"/>
                <a:ea typeface="Open Sans" panose="020B0606030504020204" pitchFamily="34" charset="0"/>
                <a:cs typeface="Open Sans" panose="020B0606030504020204" pitchFamily="34" charset="0"/>
              </a:rPr>
              <a:t>virtual</a:t>
            </a:r>
            <a:r>
              <a:rPr lang="it-IT" sz="1600" dirty="0">
                <a:latin typeface="Open Sans" panose="020B0606030504020204" pitchFamily="34" charset="0"/>
                <a:ea typeface="Open Sans" panose="020B0606030504020204" pitchFamily="34" charset="0"/>
                <a:cs typeface="Open Sans" panose="020B0606030504020204" pitchFamily="34" charset="0"/>
              </a:rPr>
              <a:t>).</a:t>
            </a:r>
            <a:br>
              <a:rPr lang="it-IT" sz="1600" dirty="0">
                <a:latin typeface="Open Sans" panose="020B0606030504020204" pitchFamily="34" charset="0"/>
                <a:ea typeface="Open Sans" panose="020B0606030504020204" pitchFamily="34" charset="0"/>
                <a:cs typeface="Open Sans" panose="020B0606030504020204" pitchFamily="34" charset="0"/>
              </a:rPr>
            </a:br>
            <a:endParaRPr lang="it-IT" sz="1600" dirty="0">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mj-lt"/>
              <a:buAutoNum type="arabicPeriod"/>
            </a:pPr>
            <a:r>
              <a:rPr lang="it-IT" sz="1600" b="1" dirty="0">
                <a:latin typeface="Open Sans" panose="020B0606030504020204" pitchFamily="34" charset="0"/>
                <a:ea typeface="Open Sans" panose="020B0606030504020204" pitchFamily="34" charset="0"/>
                <a:cs typeface="Open Sans" panose="020B0606030504020204" pitchFamily="34" charset="0"/>
              </a:rPr>
              <a:t>Beta </a:t>
            </a:r>
            <a:r>
              <a:rPr lang="it-IT" sz="1600" b="1" dirty="0" err="1">
                <a:latin typeface="Open Sans" panose="020B0606030504020204" pitchFamily="34" charset="0"/>
                <a:ea typeface="Open Sans" panose="020B0606030504020204" pitchFamily="34" charset="0"/>
                <a:cs typeface="Open Sans" panose="020B0606030504020204" pitchFamily="34" charset="0"/>
              </a:rPr>
              <a:t>Approach</a:t>
            </a:r>
            <a:r>
              <a:rPr lang="it-IT" sz="1600" dirty="0">
                <a:latin typeface="Open Sans" panose="020B0606030504020204" pitchFamily="34" charset="0"/>
                <a:ea typeface="Open Sans" panose="020B0606030504020204" pitchFamily="34" charset="0"/>
                <a:cs typeface="Open Sans" panose="020B0606030504020204" pitchFamily="34" charset="0"/>
              </a:rPr>
              <a:t>: HR </a:t>
            </a:r>
            <a:r>
              <a:rPr lang="it-IT" sz="1600" dirty="0" err="1">
                <a:latin typeface="Open Sans" panose="020B0606030504020204" pitchFamily="34" charset="0"/>
                <a:ea typeface="Open Sans" panose="020B0606030504020204" pitchFamily="34" charset="0"/>
                <a:cs typeface="Open Sans" panose="020B0606030504020204" pitchFamily="34" charset="0"/>
              </a:rPr>
              <a:t>should</a:t>
            </a:r>
            <a:r>
              <a:rPr lang="it-IT" sz="1600" dirty="0">
                <a:latin typeface="Open Sans" panose="020B0606030504020204" pitchFamily="34" charset="0"/>
                <a:ea typeface="Open Sans" panose="020B0606030504020204" pitchFamily="34" charset="0"/>
                <a:cs typeface="Open Sans" panose="020B0606030504020204" pitchFamily="34" charset="0"/>
              </a:rPr>
              <a:t> </a:t>
            </a:r>
            <a:r>
              <a:rPr lang="it-IT" sz="1600" dirty="0" err="1">
                <a:latin typeface="Open Sans" panose="020B0606030504020204" pitchFamily="34" charset="0"/>
                <a:ea typeface="Open Sans" panose="020B0606030504020204" pitchFamily="34" charset="0"/>
                <a:cs typeface="Open Sans" panose="020B0606030504020204" pitchFamily="34" charset="0"/>
              </a:rPr>
              <a:t>continuously</a:t>
            </a:r>
            <a:r>
              <a:rPr lang="it-IT" sz="1600" dirty="0">
                <a:latin typeface="Open Sans" panose="020B0606030504020204" pitchFamily="34" charset="0"/>
                <a:ea typeface="Open Sans" panose="020B0606030504020204" pitchFamily="34" charset="0"/>
                <a:cs typeface="Open Sans" panose="020B0606030504020204" pitchFamily="34" charset="0"/>
              </a:rPr>
              <a:t> update </a:t>
            </a:r>
            <a:r>
              <a:rPr lang="it-IT" sz="1600" dirty="0" err="1">
                <a:latin typeface="Open Sans" panose="020B0606030504020204" pitchFamily="34" charset="0"/>
                <a:ea typeface="Open Sans" panose="020B0606030504020204" pitchFamily="34" charset="0"/>
                <a:cs typeface="Open Sans" panose="020B0606030504020204" pitchFamily="34" charset="0"/>
              </a:rPr>
              <a:t>adopted</a:t>
            </a:r>
            <a:r>
              <a:rPr lang="it-IT" sz="1600" dirty="0">
                <a:latin typeface="Open Sans" panose="020B0606030504020204" pitchFamily="34" charset="0"/>
                <a:ea typeface="Open Sans" panose="020B0606030504020204" pitchFamily="34" charset="0"/>
                <a:cs typeface="Open Sans" panose="020B0606030504020204" pitchFamily="34" charset="0"/>
              </a:rPr>
              <a:t> </a:t>
            </a:r>
            <a:r>
              <a:rPr lang="it-IT" sz="1600" dirty="0" err="1">
                <a:latin typeface="Open Sans" panose="020B0606030504020204" pitchFamily="34" charset="0"/>
                <a:ea typeface="Open Sans" panose="020B0606030504020204" pitchFamily="34" charset="0"/>
                <a:cs typeface="Open Sans" panose="020B0606030504020204" pitchFamily="34" charset="0"/>
              </a:rPr>
              <a:t>practices</a:t>
            </a:r>
            <a:r>
              <a:rPr lang="it-IT" sz="1600" dirty="0">
                <a:latin typeface="Open Sans" panose="020B0606030504020204" pitchFamily="34" charset="0"/>
                <a:ea typeface="Open Sans" panose="020B0606030504020204" pitchFamily="34" charset="0"/>
                <a:cs typeface="Open Sans" panose="020B0606030504020204" pitchFamily="34" charset="0"/>
              </a:rPr>
              <a:t> to </a:t>
            </a:r>
            <a:r>
              <a:rPr lang="it-IT" sz="1600" dirty="0" err="1">
                <a:latin typeface="Open Sans" panose="020B0606030504020204" pitchFamily="34" charset="0"/>
                <a:ea typeface="Open Sans" panose="020B0606030504020204" pitchFamily="34" charset="0"/>
                <a:cs typeface="Open Sans" panose="020B0606030504020204" pitchFamily="34" charset="0"/>
              </a:rPr>
              <a:t>keep</a:t>
            </a:r>
            <a:r>
              <a:rPr lang="it-IT" sz="1600" dirty="0">
                <a:latin typeface="Open Sans" panose="020B0606030504020204" pitchFamily="34" charset="0"/>
                <a:ea typeface="Open Sans" panose="020B0606030504020204" pitchFamily="34" charset="0"/>
                <a:cs typeface="Open Sans" panose="020B0606030504020204" pitchFamily="34" charset="0"/>
              </a:rPr>
              <a:t> up with the times.</a:t>
            </a:r>
            <a:br>
              <a:rPr lang="it-IT" sz="1600" dirty="0">
                <a:latin typeface="Open Sans" panose="020B0606030504020204" pitchFamily="34" charset="0"/>
                <a:ea typeface="Open Sans" panose="020B0606030504020204" pitchFamily="34" charset="0"/>
                <a:cs typeface="Open Sans" panose="020B0606030504020204" pitchFamily="34" charset="0"/>
              </a:rPr>
            </a:br>
            <a:endParaRPr lang="it-IT" sz="1600" dirty="0">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mj-lt"/>
              <a:buAutoNum type="arabicPeriod"/>
            </a:pPr>
            <a:r>
              <a:rPr lang="it-IT" sz="1600" b="1" dirty="0" err="1">
                <a:latin typeface="Open Sans" panose="020B0606030504020204" pitchFamily="34" charset="0"/>
                <a:ea typeface="Open Sans" panose="020B0606030504020204" pitchFamily="34" charset="0"/>
                <a:cs typeface="Open Sans" panose="020B0606030504020204" pitchFamily="34" charset="0"/>
              </a:rPr>
              <a:t>Continuous</a:t>
            </a:r>
            <a:r>
              <a:rPr lang="it-IT" sz="1600" b="1" dirty="0">
                <a:latin typeface="Open Sans" panose="020B0606030504020204" pitchFamily="34" charset="0"/>
                <a:ea typeface="Open Sans" panose="020B0606030504020204" pitchFamily="34" charset="0"/>
                <a:cs typeface="Open Sans" panose="020B0606030504020204" pitchFamily="34" charset="0"/>
              </a:rPr>
              <a:t> feedback</a:t>
            </a:r>
            <a:r>
              <a:rPr lang="it-IT" sz="1600" dirty="0">
                <a:latin typeface="Open Sans" panose="020B0606030504020204" pitchFamily="34" charset="0"/>
                <a:ea typeface="Open Sans" panose="020B0606030504020204" pitchFamily="34" charset="0"/>
                <a:cs typeface="Open Sans" panose="020B0606030504020204" pitchFamily="34" charset="0"/>
              </a:rPr>
              <a:t>: C</a:t>
            </a:r>
            <a:r>
              <a:rPr lang="en-US" sz="1600" dirty="0" err="1">
                <a:latin typeface="Open Sans" panose="020B0606030504020204" pitchFamily="34" charset="0"/>
                <a:ea typeface="Open Sans" panose="020B0606030504020204" pitchFamily="34" charset="0"/>
                <a:cs typeface="Open Sans" panose="020B0606030504020204" pitchFamily="34" charset="0"/>
              </a:rPr>
              <a:t>onstant</a:t>
            </a:r>
            <a:r>
              <a:rPr lang="en-US" sz="1600" dirty="0">
                <a:latin typeface="Open Sans" panose="020B0606030504020204" pitchFamily="34" charset="0"/>
                <a:ea typeface="Open Sans" panose="020B0606030504020204" pitchFamily="34" charset="0"/>
                <a:cs typeface="Open Sans" panose="020B0606030504020204" pitchFamily="34" charset="0"/>
              </a:rPr>
              <a:t> insight should be gathered through feedback and refresher courses.</a:t>
            </a:r>
            <a:br>
              <a:rPr lang="en-US" sz="1600" dirty="0">
                <a:latin typeface="Open Sans" panose="020B0606030504020204" pitchFamily="34" charset="0"/>
                <a:ea typeface="Open Sans" panose="020B0606030504020204" pitchFamily="34" charset="0"/>
                <a:cs typeface="Open Sans" panose="020B0606030504020204" pitchFamily="34" charset="0"/>
              </a:rPr>
            </a:br>
            <a:endParaRPr lang="it-IT" sz="1600" dirty="0">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mj-lt"/>
              <a:buAutoNum type="arabicPeriod"/>
            </a:pPr>
            <a:r>
              <a:rPr lang="it-IT" sz="1600" b="1" dirty="0">
                <a:latin typeface="Open Sans" panose="020B0606030504020204" pitchFamily="34" charset="0"/>
                <a:ea typeface="Open Sans" panose="020B0606030504020204" pitchFamily="34" charset="0"/>
                <a:cs typeface="Open Sans" panose="020B0606030504020204" pitchFamily="34" charset="0"/>
              </a:rPr>
              <a:t>Culture of </a:t>
            </a:r>
            <a:r>
              <a:rPr lang="it-IT" sz="1600" b="1" dirty="0" err="1">
                <a:latin typeface="Open Sans" panose="020B0606030504020204" pitchFamily="34" charset="0"/>
                <a:ea typeface="Open Sans" panose="020B0606030504020204" pitchFamily="34" charset="0"/>
                <a:cs typeface="Open Sans" panose="020B0606030504020204" pitchFamily="34" charset="0"/>
              </a:rPr>
              <a:t>failure</a:t>
            </a:r>
            <a:r>
              <a:rPr lang="it-IT" sz="1600" dirty="0">
                <a:latin typeface="Open Sans" panose="020B0606030504020204" pitchFamily="34" charset="0"/>
                <a:ea typeface="Open Sans" panose="020B0606030504020204" pitchFamily="34" charset="0"/>
                <a:cs typeface="Open Sans" panose="020B0606030504020204" pitchFamily="34" charset="0"/>
              </a:rPr>
              <a:t>: </a:t>
            </a:r>
            <a:r>
              <a:rPr lang="en-US" sz="1600" dirty="0">
                <a:latin typeface="Open Sans" panose="020B0606030504020204" pitchFamily="34" charset="0"/>
                <a:ea typeface="Open Sans" panose="020B0606030504020204" pitchFamily="34" charset="0"/>
                <a:cs typeface="Open Sans" panose="020B0606030504020204" pitchFamily="34" charset="0"/>
              </a:rPr>
              <a:t>failure should be considered as something positive that may even lead to innovation.</a:t>
            </a:r>
            <a:endParaRPr lang="it-IT" sz="1600" dirty="0">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mj-lt"/>
              <a:buAutoNum type="arabicPeriod"/>
            </a:pPr>
            <a:endParaRPr lang="it-IT" sz="1600" dirty="0">
              <a:latin typeface="Open Sans" panose="020B0606030504020204" pitchFamily="34" charset="0"/>
              <a:ea typeface="Open Sans" panose="020B0606030504020204" pitchFamily="34" charset="0"/>
              <a:cs typeface="Open Sans" panose="020B0606030504020204" pitchFamily="34" charset="0"/>
            </a:endParaRPr>
          </a:p>
        </p:txBody>
      </p:sp>
      <p:sp>
        <p:nvSpPr>
          <p:cNvPr id="7" name="CasellaDiTesto 6">
            <a:extLst>
              <a:ext uri="{FF2B5EF4-FFF2-40B4-BE49-F238E27FC236}">
                <a16:creationId xmlns:a16="http://schemas.microsoft.com/office/drawing/2014/main" id="{6FCD8094-36BD-AC45-ABA1-5959DA5F76E4}"/>
              </a:ext>
            </a:extLst>
          </p:cNvPr>
          <p:cNvSpPr txBox="1"/>
          <p:nvPr/>
        </p:nvSpPr>
        <p:spPr>
          <a:xfrm>
            <a:off x="1027215" y="1358783"/>
            <a:ext cx="10402125" cy="646331"/>
          </a:xfrm>
          <a:prstGeom prst="rect">
            <a:avLst/>
          </a:prstGeom>
          <a:noFill/>
        </p:spPr>
        <p:txBody>
          <a:bodyPr wrap="square">
            <a:spAutoFit/>
          </a:bodyPr>
          <a:lstStyle/>
          <a:p>
            <a:r>
              <a:rPr lang="it-IT" dirty="0">
                <a:latin typeface="Open Sans" panose="020B0606030504020204" pitchFamily="34" charset="0"/>
                <a:ea typeface="Open Sans" panose="020B0606030504020204" pitchFamily="34" charset="0"/>
                <a:cs typeface="Open Sans" panose="020B0606030504020204" pitchFamily="34" charset="0"/>
              </a:rPr>
              <a:t>In order to </a:t>
            </a:r>
            <a:r>
              <a:rPr lang="it-IT" dirty="0" err="1">
                <a:latin typeface="Open Sans" panose="020B0606030504020204" pitchFamily="34" charset="0"/>
                <a:ea typeface="Open Sans" panose="020B0606030504020204" pitchFamily="34" charset="0"/>
                <a:cs typeface="Open Sans" panose="020B0606030504020204" pitchFamily="34" charset="0"/>
              </a:rPr>
              <a:t>achieve</a:t>
            </a:r>
            <a:r>
              <a:rPr lang="it-IT" dirty="0">
                <a:latin typeface="Open Sans" panose="020B0606030504020204" pitchFamily="34" charset="0"/>
                <a:ea typeface="Open Sans" panose="020B0606030504020204" pitchFamily="34" charset="0"/>
                <a:cs typeface="Open Sans" panose="020B0606030504020204" pitchFamily="34" charset="0"/>
              </a:rPr>
              <a:t> a positive </a:t>
            </a:r>
            <a:r>
              <a:rPr lang="it-IT" dirty="0" err="1">
                <a:latin typeface="Open Sans" panose="020B0606030504020204" pitchFamily="34" charset="0"/>
                <a:ea typeface="Open Sans" panose="020B0606030504020204" pitchFamily="34" charset="0"/>
                <a:cs typeface="Open Sans" panose="020B0606030504020204" pitchFamily="34" charset="0"/>
              </a:rPr>
              <a:t>employee</a:t>
            </a:r>
            <a:r>
              <a:rPr lang="it-IT" dirty="0">
                <a:latin typeface="Open Sans" panose="020B0606030504020204" pitchFamily="34" charset="0"/>
                <a:ea typeface="Open Sans" panose="020B0606030504020204" pitchFamily="34" charset="0"/>
                <a:cs typeface="Open Sans" panose="020B0606030504020204" pitchFamily="34" charset="0"/>
              </a:rPr>
              <a:t> </a:t>
            </a:r>
            <a:r>
              <a:rPr lang="it-IT" dirty="0" err="1">
                <a:latin typeface="Open Sans" panose="020B0606030504020204" pitchFamily="34" charset="0"/>
                <a:ea typeface="Open Sans" panose="020B0606030504020204" pitchFamily="34" charset="0"/>
                <a:cs typeface="Open Sans" panose="020B0606030504020204" pitchFamily="34" charset="0"/>
              </a:rPr>
              <a:t>experience</a:t>
            </a:r>
            <a:r>
              <a:rPr lang="it-IT" dirty="0">
                <a:latin typeface="Open Sans" panose="020B0606030504020204" pitchFamily="34" charset="0"/>
                <a:ea typeface="Open Sans" panose="020B0606030504020204" pitchFamily="34" charset="0"/>
                <a:cs typeface="Open Sans" panose="020B0606030504020204" pitchFamily="34" charset="0"/>
              </a:rPr>
              <a:t>, </a:t>
            </a:r>
            <a:r>
              <a:rPr lang="it-IT" dirty="0" err="1">
                <a:latin typeface="Open Sans" panose="020B0606030504020204" pitchFamily="34" charset="0"/>
                <a:ea typeface="Open Sans" panose="020B0606030504020204" pitchFamily="34" charset="0"/>
                <a:cs typeface="Open Sans" panose="020B0606030504020204" pitchFamily="34" charset="0"/>
              </a:rPr>
              <a:t>it</a:t>
            </a:r>
            <a:r>
              <a:rPr lang="it-IT" dirty="0">
                <a:latin typeface="Open Sans" panose="020B0606030504020204" pitchFamily="34" charset="0"/>
                <a:ea typeface="Open Sans" panose="020B0606030504020204" pitchFamily="34" charset="0"/>
                <a:cs typeface="Open Sans" panose="020B0606030504020204" pitchFamily="34" charset="0"/>
              </a:rPr>
              <a:t> </a:t>
            </a:r>
            <a:r>
              <a:rPr lang="it-IT" dirty="0" err="1">
                <a:latin typeface="Open Sans" panose="020B0606030504020204" pitchFamily="34" charset="0"/>
                <a:ea typeface="Open Sans" panose="020B0606030504020204" pitchFamily="34" charset="0"/>
                <a:cs typeface="Open Sans" panose="020B0606030504020204" pitchFamily="34" charset="0"/>
              </a:rPr>
              <a:t>is</a:t>
            </a:r>
            <a:r>
              <a:rPr lang="it-IT" dirty="0">
                <a:latin typeface="Open Sans" panose="020B0606030504020204" pitchFamily="34" charset="0"/>
                <a:ea typeface="Open Sans" panose="020B0606030504020204" pitchFamily="34" charset="0"/>
                <a:cs typeface="Open Sans" panose="020B0606030504020204" pitchFamily="34" charset="0"/>
              </a:rPr>
              <a:t> </a:t>
            </a:r>
            <a:r>
              <a:rPr lang="it-IT" dirty="0" err="1">
                <a:latin typeface="Open Sans" panose="020B0606030504020204" pitchFamily="34" charset="0"/>
                <a:ea typeface="Open Sans" panose="020B0606030504020204" pitchFamily="34" charset="0"/>
                <a:cs typeface="Open Sans" panose="020B0606030504020204" pitchFamily="34" charset="0"/>
              </a:rPr>
              <a:t>necessary</a:t>
            </a:r>
            <a:r>
              <a:rPr lang="it-IT" dirty="0">
                <a:latin typeface="Open Sans" panose="020B0606030504020204" pitchFamily="34" charset="0"/>
                <a:ea typeface="Open Sans" panose="020B0606030504020204" pitchFamily="34" charset="0"/>
                <a:cs typeface="Open Sans" panose="020B0606030504020204" pitchFamily="34" charset="0"/>
              </a:rPr>
              <a:t> to </a:t>
            </a:r>
            <a:r>
              <a:rPr lang="it-IT" dirty="0" err="1">
                <a:latin typeface="Open Sans" panose="020B0606030504020204" pitchFamily="34" charset="0"/>
                <a:ea typeface="Open Sans" panose="020B0606030504020204" pitchFamily="34" charset="0"/>
                <a:cs typeface="Open Sans" panose="020B0606030504020204" pitchFamily="34" charset="0"/>
              </a:rPr>
              <a:t>adopt</a:t>
            </a:r>
            <a:r>
              <a:rPr lang="it-IT" dirty="0">
                <a:latin typeface="Open Sans" panose="020B0606030504020204" pitchFamily="34" charset="0"/>
                <a:ea typeface="Open Sans" panose="020B0606030504020204" pitchFamily="34" charset="0"/>
                <a:cs typeface="Open Sans" panose="020B0606030504020204" pitchFamily="34" charset="0"/>
              </a:rPr>
              <a:t> new </a:t>
            </a:r>
            <a:r>
              <a:rPr lang="it-IT" dirty="0" err="1">
                <a:latin typeface="Open Sans" panose="020B0606030504020204" pitchFamily="34" charset="0"/>
                <a:ea typeface="Open Sans" panose="020B0606030504020204" pitchFamily="34" charset="0"/>
                <a:cs typeface="Open Sans" panose="020B0606030504020204" pitchFamily="34" charset="0"/>
              </a:rPr>
              <a:t>practices</a:t>
            </a:r>
            <a:r>
              <a:rPr lang="it-IT" dirty="0">
                <a:latin typeface="Open Sans" panose="020B0606030504020204" pitchFamily="34" charset="0"/>
                <a:ea typeface="Open Sans" panose="020B0606030504020204" pitchFamily="34" charset="0"/>
                <a:cs typeface="Open Sans" panose="020B0606030504020204" pitchFamily="34" charset="0"/>
              </a:rPr>
              <a:t> in HR management, </a:t>
            </a:r>
            <a:r>
              <a:rPr lang="it-IT" dirty="0" err="1">
                <a:latin typeface="Open Sans" panose="020B0606030504020204" pitchFamily="34" charset="0"/>
                <a:ea typeface="Open Sans" panose="020B0606030504020204" pitchFamily="34" charset="0"/>
                <a:cs typeface="Open Sans" panose="020B0606030504020204" pitchFamily="34" charset="0"/>
              </a:rPr>
              <a:t>which</a:t>
            </a:r>
            <a:r>
              <a:rPr lang="it-IT" dirty="0">
                <a:latin typeface="Open Sans" panose="020B0606030504020204" pitchFamily="34" charset="0"/>
                <a:ea typeface="Open Sans" panose="020B0606030504020204" pitchFamily="34" charset="0"/>
                <a:cs typeface="Open Sans" panose="020B0606030504020204" pitchFamily="34" charset="0"/>
              </a:rPr>
              <a:t> </a:t>
            </a:r>
            <a:r>
              <a:rPr lang="it-IT" dirty="0" err="1">
                <a:latin typeface="Open Sans" panose="020B0606030504020204" pitchFamily="34" charset="0"/>
                <a:ea typeface="Open Sans" panose="020B0606030504020204" pitchFamily="34" charset="0"/>
                <a:cs typeface="Open Sans" panose="020B0606030504020204" pitchFamily="34" charset="0"/>
              </a:rPr>
              <a:t>usually</a:t>
            </a:r>
            <a:r>
              <a:rPr lang="it-IT" dirty="0">
                <a:latin typeface="Open Sans" panose="020B0606030504020204" pitchFamily="34" charset="0"/>
                <a:ea typeface="Open Sans" panose="020B0606030504020204" pitchFamily="34" charset="0"/>
                <a:cs typeface="Open Sans" panose="020B0606030504020204" pitchFamily="34" charset="0"/>
              </a:rPr>
              <a:t> go under the name of</a:t>
            </a:r>
            <a:r>
              <a:rPr lang="it-IT" i="1" dirty="0">
                <a:latin typeface="Open Sans" panose="020B0606030504020204" pitchFamily="34" charset="0"/>
                <a:ea typeface="Open Sans" panose="020B0606030504020204" pitchFamily="34" charset="0"/>
                <a:cs typeface="Open Sans" panose="020B0606030504020204" pitchFamily="34" charset="0"/>
              </a:rPr>
              <a:t> New People Strategies.</a:t>
            </a:r>
          </a:p>
        </p:txBody>
      </p:sp>
      <p:sp>
        <p:nvSpPr>
          <p:cNvPr id="6" name="CasellaDiTesto 5">
            <a:extLst>
              <a:ext uri="{FF2B5EF4-FFF2-40B4-BE49-F238E27FC236}">
                <a16:creationId xmlns:a16="http://schemas.microsoft.com/office/drawing/2014/main" id="{8D7C1105-0167-4551-92A8-552559B55C81}"/>
              </a:ext>
            </a:extLst>
          </p:cNvPr>
          <p:cNvSpPr txBox="1"/>
          <p:nvPr/>
        </p:nvSpPr>
        <p:spPr>
          <a:xfrm>
            <a:off x="1027215" y="2005114"/>
            <a:ext cx="10402125" cy="463588"/>
          </a:xfrm>
          <a:prstGeom prst="rect">
            <a:avLst/>
          </a:prstGeom>
          <a:noFill/>
        </p:spPr>
        <p:txBody>
          <a:bodyPr wrap="square">
            <a:spAutoFit/>
          </a:bodyPr>
          <a:lstStyle/>
          <a:p>
            <a:pPr>
              <a:lnSpc>
                <a:spcPct val="150000"/>
              </a:lnSpc>
            </a:pPr>
            <a:r>
              <a:rPr lang="en-US" sz="1800" b="1" dirty="0">
                <a:latin typeface="Open Sans" panose="020B0606030504020204" pitchFamily="34" charset="0"/>
                <a:ea typeface="Open Sans" panose="020B0606030504020204" pitchFamily="34" charset="0"/>
                <a:cs typeface="Open Sans" panose="020B0606030504020204" pitchFamily="34" charset="0"/>
              </a:rPr>
              <a:t>These should be the new Digital principles to be considered by HR management:</a:t>
            </a:r>
          </a:p>
        </p:txBody>
      </p:sp>
    </p:spTree>
    <p:extLst>
      <p:ext uri="{BB962C8B-B14F-4D97-AF65-F5344CB8AC3E}">
        <p14:creationId xmlns:p14="http://schemas.microsoft.com/office/powerpoint/2010/main" val="3693597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F49843-7D45-43C8-9FFC-B57129080485}"/>
              </a:ext>
            </a:extLst>
          </p:cNvPr>
          <p:cNvSpPr>
            <a:spLocks noGrp="1"/>
          </p:cNvSpPr>
          <p:nvPr>
            <p:ph type="ctrTitle"/>
          </p:nvPr>
        </p:nvSpPr>
        <p:spPr>
          <a:xfrm>
            <a:off x="1633728" y="571104"/>
            <a:ext cx="9144000" cy="885714"/>
          </a:xfrm>
        </p:spPr>
        <p:txBody>
          <a:bodyPr>
            <a:normAutofit fontScale="90000"/>
          </a:bodyPr>
          <a:lstStyle/>
          <a:p>
            <a:r>
              <a:rPr lang="it-IT" dirty="0"/>
              <a:t>DIGITAL HR TRENDS</a:t>
            </a:r>
          </a:p>
        </p:txBody>
      </p:sp>
      <p:pic>
        <p:nvPicPr>
          <p:cNvPr id="5" name="Immagine 4">
            <a:extLst>
              <a:ext uri="{FF2B5EF4-FFF2-40B4-BE49-F238E27FC236}">
                <a16:creationId xmlns:a16="http://schemas.microsoft.com/office/drawing/2014/main" id="{73E10501-F2F3-4794-9CFC-FB04DC10F6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170" y="236649"/>
            <a:ext cx="2857143" cy="885714"/>
          </a:xfrm>
          <a:prstGeom prst="rect">
            <a:avLst/>
          </a:prstGeom>
        </p:spPr>
      </p:pic>
      <p:sp>
        <p:nvSpPr>
          <p:cNvPr id="6" name="CasellaDiTesto 5">
            <a:extLst>
              <a:ext uri="{FF2B5EF4-FFF2-40B4-BE49-F238E27FC236}">
                <a16:creationId xmlns:a16="http://schemas.microsoft.com/office/drawing/2014/main" id="{1F79B79D-6A4C-45A2-A927-7CC0FAC0AA23}"/>
              </a:ext>
            </a:extLst>
          </p:cNvPr>
          <p:cNvSpPr txBox="1"/>
          <p:nvPr/>
        </p:nvSpPr>
        <p:spPr>
          <a:xfrm>
            <a:off x="848563" y="1511183"/>
            <a:ext cx="10733177" cy="369332"/>
          </a:xfrm>
          <a:prstGeom prst="rect">
            <a:avLst/>
          </a:prstGeom>
          <a:noFill/>
        </p:spPr>
        <p:txBody>
          <a:bodyPr wrap="square">
            <a:spAutoFit/>
          </a:bodyPr>
          <a:lstStyle/>
          <a:p>
            <a:r>
              <a:rPr lang="it-IT" dirty="0" err="1">
                <a:latin typeface="Open Sans" panose="020B0606030504020204" pitchFamily="34" charset="0"/>
                <a:ea typeface="Open Sans" panose="020B0606030504020204" pitchFamily="34" charset="0"/>
                <a:cs typeface="Open Sans" panose="020B0606030504020204" pitchFamily="34" charset="0"/>
              </a:rPr>
              <a:t>Listed</a:t>
            </a:r>
            <a:r>
              <a:rPr lang="it-IT" dirty="0">
                <a:latin typeface="Open Sans" panose="020B0606030504020204" pitchFamily="34" charset="0"/>
                <a:ea typeface="Open Sans" panose="020B0606030504020204" pitchFamily="34" charset="0"/>
                <a:cs typeface="Open Sans" panose="020B0606030504020204" pitchFamily="34" charset="0"/>
              </a:rPr>
              <a:t> </a:t>
            </a:r>
            <a:r>
              <a:rPr lang="it-IT" dirty="0" err="1">
                <a:latin typeface="Open Sans" panose="020B0606030504020204" pitchFamily="34" charset="0"/>
                <a:ea typeface="Open Sans" panose="020B0606030504020204" pitchFamily="34" charset="0"/>
                <a:cs typeface="Open Sans" panose="020B0606030504020204" pitchFamily="34" charset="0"/>
              </a:rPr>
              <a:t>below</a:t>
            </a:r>
            <a:r>
              <a:rPr lang="it-IT" dirty="0">
                <a:latin typeface="Open Sans" panose="020B0606030504020204" pitchFamily="34" charset="0"/>
                <a:ea typeface="Open Sans" panose="020B0606030504020204" pitchFamily="34" charset="0"/>
                <a:cs typeface="Open Sans" panose="020B0606030504020204" pitchFamily="34" charset="0"/>
              </a:rPr>
              <a:t> are some </a:t>
            </a:r>
            <a:r>
              <a:rPr lang="it-IT" dirty="0" err="1">
                <a:latin typeface="Open Sans" panose="020B0606030504020204" pitchFamily="34" charset="0"/>
                <a:ea typeface="Open Sans" panose="020B0606030504020204" pitchFamily="34" charset="0"/>
                <a:cs typeface="Open Sans" panose="020B0606030504020204" pitchFamily="34" charset="0"/>
              </a:rPr>
              <a:t>examples</a:t>
            </a:r>
            <a:r>
              <a:rPr lang="it-IT" dirty="0">
                <a:latin typeface="Open Sans" panose="020B0606030504020204" pitchFamily="34" charset="0"/>
                <a:ea typeface="Open Sans" panose="020B0606030504020204" pitchFamily="34" charset="0"/>
                <a:cs typeface="Open Sans" panose="020B0606030504020204" pitchFamily="34" charset="0"/>
              </a:rPr>
              <a:t> of </a:t>
            </a:r>
            <a:r>
              <a:rPr lang="it-IT" dirty="0" err="1">
                <a:latin typeface="Open Sans" panose="020B0606030504020204" pitchFamily="34" charset="0"/>
                <a:ea typeface="Open Sans" panose="020B0606030504020204" pitchFamily="34" charset="0"/>
                <a:cs typeface="Open Sans" panose="020B0606030504020204" pitchFamily="34" charset="0"/>
              </a:rPr>
              <a:t>recent</a:t>
            </a:r>
            <a:r>
              <a:rPr lang="it-IT" dirty="0">
                <a:latin typeface="Open Sans" panose="020B0606030504020204" pitchFamily="34" charset="0"/>
                <a:ea typeface="Open Sans" panose="020B0606030504020204" pitchFamily="34" charset="0"/>
                <a:cs typeface="Open Sans" panose="020B0606030504020204" pitchFamily="34" charset="0"/>
              </a:rPr>
              <a:t> trends in HR </a:t>
            </a:r>
            <a:r>
              <a:rPr lang="it-IT" dirty="0" err="1">
                <a:latin typeface="Open Sans" panose="020B0606030504020204" pitchFamily="34" charset="0"/>
                <a:ea typeface="Open Sans" panose="020B0606030504020204" pitchFamily="34" charset="0"/>
                <a:cs typeface="Open Sans" panose="020B0606030504020204" pitchFamily="34" charset="0"/>
              </a:rPr>
              <a:t>innovation</a:t>
            </a:r>
            <a:r>
              <a:rPr lang="it-IT" dirty="0">
                <a:latin typeface="Open Sans" panose="020B0606030504020204" pitchFamily="34" charset="0"/>
                <a:ea typeface="Open Sans" panose="020B0606030504020204" pitchFamily="34" charset="0"/>
                <a:cs typeface="Open Sans" panose="020B0606030504020204" pitchFamily="34" charset="0"/>
              </a:rPr>
              <a:t> coming from major </a:t>
            </a:r>
            <a:r>
              <a:rPr lang="it-IT" dirty="0" err="1">
                <a:latin typeface="Open Sans" panose="020B0606030504020204" pitchFamily="34" charset="0"/>
                <a:ea typeface="Open Sans" panose="020B0606030504020204" pitchFamily="34" charset="0"/>
                <a:cs typeface="Open Sans" panose="020B0606030504020204" pitchFamily="34" charset="0"/>
              </a:rPr>
              <a:t>enterprises</a:t>
            </a:r>
            <a:r>
              <a:rPr lang="it-IT" dirty="0">
                <a:latin typeface="Open Sans" panose="020B0606030504020204" pitchFamily="34" charset="0"/>
                <a:ea typeface="Open Sans" panose="020B0606030504020204" pitchFamily="34" charset="0"/>
                <a:cs typeface="Open Sans" panose="020B0606030504020204" pitchFamily="34" charset="0"/>
              </a:rPr>
              <a:t>:</a:t>
            </a:r>
          </a:p>
        </p:txBody>
      </p:sp>
      <p:sp>
        <p:nvSpPr>
          <p:cNvPr id="7" name="CasellaDiTesto 6">
            <a:extLst>
              <a:ext uri="{FF2B5EF4-FFF2-40B4-BE49-F238E27FC236}">
                <a16:creationId xmlns:a16="http://schemas.microsoft.com/office/drawing/2014/main" id="{7BE0C1B1-122E-488F-88A4-62A72213431E}"/>
              </a:ext>
            </a:extLst>
          </p:cNvPr>
          <p:cNvSpPr txBox="1"/>
          <p:nvPr/>
        </p:nvSpPr>
        <p:spPr>
          <a:xfrm>
            <a:off x="848563" y="1903036"/>
            <a:ext cx="11214202" cy="4047262"/>
          </a:xfrm>
          <a:prstGeom prst="rect">
            <a:avLst/>
          </a:prstGeom>
          <a:noFill/>
        </p:spPr>
        <p:txBody>
          <a:bodyPr wrap="square">
            <a:spAutoFit/>
          </a:bodyPr>
          <a:lstStyle/>
          <a:p>
            <a:pPr marL="342900" indent="-342900">
              <a:buAutoNum type="arabicPeriod"/>
            </a:pPr>
            <a:r>
              <a:rPr lang="it-IT" sz="1600" b="1" dirty="0" err="1">
                <a:latin typeface="Open Sans" panose="020B0606030504020204" pitchFamily="34" charset="0"/>
                <a:ea typeface="Open Sans" panose="020B0606030504020204" pitchFamily="34" charset="0"/>
                <a:cs typeface="Open Sans" panose="020B0606030504020204" pitchFamily="34" charset="0"/>
              </a:rPr>
              <a:t>Attraction</a:t>
            </a:r>
            <a:r>
              <a:rPr lang="it-IT" sz="1600" dirty="0">
                <a:latin typeface="Open Sans" panose="020B0606030504020204" pitchFamily="34" charset="0"/>
                <a:ea typeface="Open Sans" panose="020B0606030504020204" pitchFamily="34" charset="0"/>
                <a:cs typeface="Open Sans" panose="020B0606030504020204" pitchFamily="34" charset="0"/>
              </a:rPr>
              <a:t>: How can HR </a:t>
            </a:r>
            <a:r>
              <a:rPr lang="it-IT" sz="1600" dirty="0" err="1">
                <a:latin typeface="Open Sans" panose="020B0606030504020204" pitchFamily="34" charset="0"/>
                <a:ea typeface="Open Sans" panose="020B0606030504020204" pitchFamily="34" charset="0"/>
                <a:cs typeface="Open Sans" panose="020B0606030504020204" pitchFamily="34" charset="0"/>
              </a:rPr>
              <a:t>describe</a:t>
            </a:r>
            <a:r>
              <a:rPr lang="it-IT" sz="1600" dirty="0">
                <a:latin typeface="Open Sans" panose="020B0606030504020204" pitchFamily="34" charset="0"/>
                <a:ea typeface="Open Sans" panose="020B0606030504020204" pitchFamily="34" charset="0"/>
                <a:cs typeface="Open Sans" panose="020B0606030504020204" pitchFamily="34" charset="0"/>
              </a:rPr>
              <a:t> a work position in the </a:t>
            </a:r>
            <a:r>
              <a:rPr lang="it-IT" sz="1600" dirty="0" err="1">
                <a:latin typeface="Open Sans" panose="020B0606030504020204" pitchFamily="34" charset="0"/>
                <a:ea typeface="Open Sans" panose="020B0606030504020204" pitchFamily="34" charset="0"/>
                <a:cs typeface="Open Sans" panose="020B0606030504020204" pitchFamily="34" charset="0"/>
              </a:rPr>
              <a:t>most</a:t>
            </a:r>
            <a:r>
              <a:rPr lang="it-IT" sz="1600" dirty="0">
                <a:latin typeface="Open Sans" panose="020B0606030504020204" pitchFamily="34" charset="0"/>
                <a:ea typeface="Open Sans" panose="020B0606030504020204" pitchFamily="34" charset="0"/>
                <a:cs typeface="Open Sans" panose="020B0606030504020204" pitchFamily="34" charset="0"/>
              </a:rPr>
              <a:t> appealing way </a:t>
            </a:r>
            <a:r>
              <a:rPr lang="it-IT" sz="1600" dirty="0" err="1">
                <a:latin typeface="Open Sans" panose="020B0606030504020204" pitchFamily="34" charset="0"/>
                <a:ea typeface="Open Sans" panose="020B0606030504020204" pitchFamily="34" charset="0"/>
                <a:cs typeface="Open Sans" panose="020B0606030504020204" pitchFamily="34" charset="0"/>
              </a:rPr>
              <a:t>possible</a:t>
            </a:r>
            <a:r>
              <a:rPr lang="it-IT" sz="1600" dirty="0">
                <a:latin typeface="Open Sans" panose="020B0606030504020204" pitchFamily="34" charset="0"/>
                <a:ea typeface="Open Sans" panose="020B0606030504020204" pitchFamily="34" charset="0"/>
                <a:cs typeface="Open Sans" panose="020B0606030504020204" pitchFamily="34" charset="0"/>
              </a:rPr>
              <a:t>?</a:t>
            </a:r>
            <a:br>
              <a:rPr lang="it-IT" dirty="0">
                <a:latin typeface="Open Sans" panose="020B0606030504020204" pitchFamily="34" charset="0"/>
                <a:ea typeface="Open Sans" panose="020B0606030504020204" pitchFamily="34" charset="0"/>
                <a:cs typeface="Open Sans" panose="020B0606030504020204" pitchFamily="34" charset="0"/>
              </a:rPr>
            </a:br>
            <a:r>
              <a:rPr lang="it-IT" sz="1400" b="1" dirty="0">
                <a:latin typeface="Open Sans" panose="020B0606030504020204" pitchFamily="34" charset="0"/>
                <a:ea typeface="Open Sans" panose="020B0606030504020204" pitchFamily="34" charset="0"/>
                <a:cs typeface="Open Sans" panose="020B0606030504020204" pitchFamily="34" charset="0"/>
              </a:rPr>
              <a:t>Netflix</a:t>
            </a:r>
            <a:r>
              <a:rPr lang="it-IT" sz="1400" dirty="0">
                <a:latin typeface="Open Sans" panose="020B0606030504020204" pitchFamily="34" charset="0"/>
                <a:ea typeface="Open Sans" panose="020B0606030504020204" pitchFamily="34" charset="0"/>
                <a:cs typeface="Open Sans" panose="020B0606030504020204" pitchFamily="34" charset="0"/>
              </a:rPr>
              <a:t> and «</a:t>
            </a:r>
            <a:r>
              <a:rPr lang="it-IT" sz="1400" b="1" dirty="0">
                <a:latin typeface="Open Sans" panose="020B0606030504020204" pitchFamily="34" charset="0"/>
                <a:ea typeface="Open Sans" panose="020B0606030504020204" pitchFamily="34" charset="0"/>
                <a:cs typeface="Open Sans" panose="020B0606030504020204" pitchFamily="34" charset="0"/>
              </a:rPr>
              <a:t>The Witcher</a:t>
            </a:r>
            <a:r>
              <a:rPr lang="it-IT" sz="1400" dirty="0">
                <a:latin typeface="Open Sans" panose="020B0606030504020204" pitchFamily="34" charset="0"/>
                <a:ea typeface="Open Sans" panose="020B0606030504020204" pitchFamily="34" charset="0"/>
                <a:cs typeface="Open Sans" panose="020B0606030504020204" pitchFamily="34" charset="0"/>
              </a:rPr>
              <a:t>» </a:t>
            </a:r>
            <a:r>
              <a:rPr lang="it-IT" sz="1400" dirty="0" err="1">
                <a:latin typeface="Open Sans" panose="020B0606030504020204" pitchFamily="34" charset="0"/>
                <a:ea typeface="Open Sans" panose="020B0606030504020204" pitchFamily="34" charset="0"/>
                <a:cs typeface="Open Sans" panose="020B0606030504020204" pitchFamily="34" charset="0"/>
              </a:rPr>
              <a:t>series</a:t>
            </a:r>
            <a:r>
              <a:rPr lang="it-IT" sz="1400" dirty="0">
                <a:latin typeface="Open Sans" panose="020B0606030504020204" pitchFamily="34" charset="0"/>
                <a:ea typeface="Open Sans" panose="020B0606030504020204" pitchFamily="34" charset="0"/>
                <a:cs typeface="Open Sans" panose="020B0606030504020204" pitchFamily="34" charset="0"/>
              </a:rPr>
              <a:t>: </a:t>
            </a:r>
            <a:r>
              <a:rPr lang="it-IT" sz="1400" dirty="0" err="1">
                <a:latin typeface="Open Sans" panose="020B0606030504020204" pitchFamily="34" charset="0"/>
                <a:ea typeface="Open Sans" panose="020B0606030504020204" pitchFamily="34" charset="0"/>
                <a:cs typeface="Open Sans" panose="020B0606030504020204" pitchFamily="34" charset="0"/>
              </a:rPr>
              <a:t>using</a:t>
            </a:r>
            <a:r>
              <a:rPr lang="it-IT" sz="1400" dirty="0">
                <a:latin typeface="Open Sans" panose="020B0606030504020204" pitchFamily="34" charset="0"/>
                <a:ea typeface="Open Sans" panose="020B0606030504020204" pitchFamily="34" charset="0"/>
                <a:cs typeface="Open Sans" panose="020B0606030504020204" pitchFamily="34" charset="0"/>
              </a:rPr>
              <a:t> storytelling </a:t>
            </a:r>
            <a:r>
              <a:rPr lang="it-IT" sz="1400" dirty="0" err="1">
                <a:latin typeface="Open Sans" panose="020B0606030504020204" pitchFamily="34" charset="0"/>
                <a:ea typeface="Open Sans" panose="020B0606030504020204" pitchFamily="34" charset="0"/>
                <a:cs typeface="Open Sans" panose="020B0606030504020204" pitchFamily="34" charset="0"/>
              </a:rPr>
              <a:t>as</a:t>
            </a:r>
            <a:r>
              <a:rPr lang="it-IT" sz="1400" dirty="0">
                <a:latin typeface="Open Sans" panose="020B0606030504020204" pitchFamily="34" charset="0"/>
                <a:ea typeface="Open Sans" panose="020B0606030504020204" pitchFamily="34" charset="0"/>
                <a:cs typeface="Open Sans" panose="020B0606030504020204" pitchFamily="34" charset="0"/>
              </a:rPr>
              <a:t> a tool to </a:t>
            </a:r>
            <a:r>
              <a:rPr lang="it-IT" sz="1400" dirty="0" err="1">
                <a:latin typeface="Open Sans" panose="020B0606030504020204" pitchFamily="34" charset="0"/>
                <a:ea typeface="Open Sans" panose="020B0606030504020204" pitchFamily="34" charset="0"/>
                <a:cs typeface="Open Sans" panose="020B0606030504020204" pitchFamily="34" charset="0"/>
              </a:rPr>
              <a:t>communicate</a:t>
            </a:r>
            <a:r>
              <a:rPr lang="it-IT" sz="1400" dirty="0">
                <a:latin typeface="Open Sans" panose="020B0606030504020204" pitchFamily="34" charset="0"/>
                <a:ea typeface="Open Sans" panose="020B0606030504020204" pitchFamily="34" charset="0"/>
                <a:cs typeface="Open Sans" panose="020B0606030504020204" pitchFamily="34" charset="0"/>
              </a:rPr>
              <a:t> </a:t>
            </a:r>
            <a:r>
              <a:rPr lang="it-IT" sz="1400" dirty="0" err="1">
                <a:latin typeface="Open Sans" panose="020B0606030504020204" pitchFamily="34" charset="0"/>
                <a:ea typeface="Open Sans" panose="020B0606030504020204" pitchFamily="34" charset="0"/>
                <a:cs typeface="Open Sans" panose="020B0606030504020204" pitchFamily="34" charset="0"/>
              </a:rPr>
              <a:t>their</a:t>
            </a:r>
            <a:r>
              <a:rPr lang="it-IT" sz="1400" dirty="0">
                <a:latin typeface="Open Sans" panose="020B0606030504020204" pitchFamily="34" charset="0"/>
                <a:ea typeface="Open Sans" panose="020B0606030504020204" pitchFamily="34" charset="0"/>
                <a:cs typeface="Open Sans" panose="020B0606030504020204" pitchFamily="34" charset="0"/>
              </a:rPr>
              <a:t> corporate mission.</a:t>
            </a:r>
          </a:p>
          <a:p>
            <a:pPr marL="342900" indent="-342900">
              <a:buAutoNum type="arabicPeriod"/>
            </a:pPr>
            <a:endParaRPr lang="it-IT" sz="1100" dirty="0">
              <a:latin typeface="Open Sans" panose="020B0606030504020204" pitchFamily="34" charset="0"/>
              <a:ea typeface="Open Sans" panose="020B0606030504020204" pitchFamily="34" charset="0"/>
              <a:cs typeface="Open Sans" panose="020B0606030504020204" pitchFamily="34" charset="0"/>
            </a:endParaRPr>
          </a:p>
          <a:p>
            <a:pPr marL="342900" indent="-342900">
              <a:buAutoNum type="arabicPeriod"/>
            </a:pPr>
            <a:r>
              <a:rPr lang="it-IT" sz="1600" b="1" dirty="0">
                <a:latin typeface="Open Sans" panose="020B0606030504020204" pitchFamily="34" charset="0"/>
                <a:ea typeface="Open Sans" panose="020B0606030504020204" pitchFamily="34" charset="0"/>
                <a:cs typeface="Open Sans" panose="020B0606030504020204" pitchFamily="34" charset="0"/>
              </a:rPr>
              <a:t>Recruiting</a:t>
            </a:r>
            <a:r>
              <a:rPr lang="it-IT" sz="1600" dirty="0">
                <a:latin typeface="Open Sans" panose="020B0606030504020204" pitchFamily="34" charset="0"/>
                <a:ea typeface="Open Sans" panose="020B0606030504020204" pitchFamily="34" charset="0"/>
                <a:cs typeface="Open Sans" panose="020B0606030504020204" pitchFamily="34" charset="0"/>
              </a:rPr>
              <a:t>: How can HR </a:t>
            </a:r>
            <a:r>
              <a:rPr lang="it-IT" sz="1600" dirty="0" err="1">
                <a:latin typeface="Open Sans" panose="020B0606030504020204" pitchFamily="34" charset="0"/>
                <a:ea typeface="Open Sans" panose="020B0606030504020204" pitchFamily="34" charset="0"/>
                <a:cs typeface="Open Sans" panose="020B0606030504020204" pitchFamily="34" charset="0"/>
              </a:rPr>
              <a:t>improve</a:t>
            </a:r>
            <a:r>
              <a:rPr lang="it-IT" sz="1600" dirty="0">
                <a:latin typeface="Open Sans" panose="020B0606030504020204" pitchFamily="34" charset="0"/>
                <a:ea typeface="Open Sans" panose="020B0606030504020204" pitchFamily="34" charset="0"/>
                <a:cs typeface="Open Sans" panose="020B0606030504020204" pitchFamily="34" charset="0"/>
              </a:rPr>
              <a:t> the </a:t>
            </a:r>
            <a:r>
              <a:rPr lang="it-IT" sz="1600" dirty="0" err="1">
                <a:latin typeface="Open Sans" panose="020B0606030504020204" pitchFamily="34" charset="0"/>
                <a:ea typeface="Open Sans" panose="020B0606030504020204" pitchFamily="34" charset="0"/>
                <a:cs typeface="Open Sans" panose="020B0606030504020204" pitchFamily="34" charset="0"/>
              </a:rPr>
              <a:t>selection</a:t>
            </a:r>
            <a:r>
              <a:rPr lang="it-IT" sz="1600" dirty="0">
                <a:latin typeface="Open Sans" panose="020B0606030504020204" pitchFamily="34" charset="0"/>
                <a:ea typeface="Open Sans" panose="020B0606030504020204" pitchFamily="34" charset="0"/>
                <a:cs typeface="Open Sans" panose="020B0606030504020204" pitchFamily="34" charset="0"/>
              </a:rPr>
              <a:t> of </a:t>
            </a:r>
            <a:r>
              <a:rPr lang="it-IT" sz="1600" dirty="0" err="1">
                <a:latin typeface="Open Sans" panose="020B0606030504020204" pitchFamily="34" charset="0"/>
                <a:ea typeface="Open Sans" panose="020B0606030504020204" pitchFamily="34" charset="0"/>
                <a:cs typeface="Open Sans" panose="020B0606030504020204" pitchFamily="34" charset="0"/>
              </a:rPr>
              <a:t>candidates</a:t>
            </a:r>
            <a:r>
              <a:rPr lang="it-IT" sz="1600" dirty="0">
                <a:latin typeface="Open Sans" panose="020B0606030504020204" pitchFamily="34" charset="0"/>
                <a:ea typeface="Open Sans" panose="020B0606030504020204" pitchFamily="34" charset="0"/>
                <a:cs typeface="Open Sans" panose="020B0606030504020204" pitchFamily="34" charset="0"/>
              </a:rPr>
              <a:t>?</a:t>
            </a:r>
            <a:br>
              <a:rPr lang="it-IT" dirty="0">
                <a:latin typeface="Open Sans" panose="020B0606030504020204" pitchFamily="34" charset="0"/>
                <a:ea typeface="Open Sans" panose="020B0606030504020204" pitchFamily="34" charset="0"/>
                <a:cs typeface="Open Sans" panose="020B0606030504020204" pitchFamily="34" charset="0"/>
              </a:rPr>
            </a:br>
            <a:r>
              <a:rPr lang="it-IT" sz="1400" dirty="0">
                <a:latin typeface="Open Sans" panose="020B0606030504020204" pitchFamily="34" charset="0"/>
                <a:ea typeface="Open Sans" panose="020B0606030504020204" pitchFamily="34" charset="0"/>
                <a:cs typeface="Open Sans" panose="020B0606030504020204" pitchFamily="34" charset="0"/>
              </a:rPr>
              <a:t>«</a:t>
            </a:r>
            <a:r>
              <a:rPr lang="it-IT" sz="1400" b="1" dirty="0">
                <a:latin typeface="Open Sans" panose="020B0606030504020204" pitchFamily="34" charset="0"/>
                <a:ea typeface="Open Sans" panose="020B0606030504020204" pitchFamily="34" charset="0"/>
                <a:cs typeface="Open Sans" panose="020B0606030504020204" pitchFamily="34" charset="0"/>
              </a:rPr>
              <a:t>Monster</a:t>
            </a:r>
            <a:r>
              <a:rPr lang="it-IT" sz="1400" dirty="0">
                <a:latin typeface="Open Sans" panose="020B0606030504020204" pitchFamily="34" charset="0"/>
                <a:ea typeface="Open Sans" panose="020B0606030504020204" pitchFamily="34" charset="0"/>
                <a:cs typeface="Open Sans" panose="020B0606030504020204" pitchFamily="34" charset="0"/>
              </a:rPr>
              <a:t>» app: </a:t>
            </a:r>
            <a:r>
              <a:rPr lang="it-IT" sz="1400" dirty="0" err="1">
                <a:latin typeface="Open Sans" panose="020B0606030504020204" pitchFamily="34" charset="0"/>
                <a:ea typeface="Open Sans" panose="020B0606030504020204" pitchFamily="34" charset="0"/>
                <a:cs typeface="Open Sans" panose="020B0606030504020204" pitchFamily="34" charset="0"/>
              </a:rPr>
              <a:t>using</a:t>
            </a:r>
            <a:r>
              <a:rPr lang="it-IT" sz="1400" dirty="0">
                <a:latin typeface="Open Sans" panose="020B0606030504020204" pitchFamily="34" charset="0"/>
                <a:ea typeface="Open Sans" panose="020B0606030504020204" pitchFamily="34" charset="0"/>
                <a:cs typeface="Open Sans" panose="020B0606030504020204" pitchFamily="34" charset="0"/>
              </a:rPr>
              <a:t> a swipe-to-</a:t>
            </a:r>
            <a:r>
              <a:rPr lang="it-IT" sz="1400" dirty="0" err="1">
                <a:latin typeface="Open Sans" panose="020B0606030504020204" pitchFamily="34" charset="0"/>
                <a:ea typeface="Open Sans" panose="020B0606030504020204" pitchFamily="34" charset="0"/>
                <a:cs typeface="Open Sans" panose="020B0606030504020204" pitchFamily="34" charset="0"/>
              </a:rPr>
              <a:t>right</a:t>
            </a:r>
            <a:r>
              <a:rPr lang="it-IT" sz="1400" dirty="0">
                <a:latin typeface="Open Sans" panose="020B0606030504020204" pitchFamily="34" charset="0"/>
                <a:ea typeface="Open Sans" panose="020B0606030504020204" pitchFamily="34" charset="0"/>
                <a:cs typeface="Open Sans" panose="020B0606030504020204" pitchFamily="34" charset="0"/>
              </a:rPr>
              <a:t> system </a:t>
            </a:r>
            <a:r>
              <a:rPr lang="it-IT" sz="1400" dirty="0" err="1">
                <a:latin typeface="Open Sans" panose="020B0606030504020204" pitchFamily="34" charset="0"/>
                <a:ea typeface="Open Sans" panose="020B0606030504020204" pitchFamily="34" charset="0"/>
                <a:cs typeface="Open Sans" panose="020B0606030504020204" pitchFamily="34" charset="0"/>
              </a:rPr>
              <a:t>similar</a:t>
            </a:r>
            <a:r>
              <a:rPr lang="it-IT" sz="1400" dirty="0">
                <a:latin typeface="Open Sans" panose="020B0606030504020204" pitchFamily="34" charset="0"/>
                <a:ea typeface="Open Sans" panose="020B0606030504020204" pitchFamily="34" charset="0"/>
                <a:cs typeface="Open Sans" panose="020B0606030504020204" pitchFamily="34" charset="0"/>
              </a:rPr>
              <a:t> to </a:t>
            </a:r>
            <a:r>
              <a:rPr lang="it-IT" sz="1400" dirty="0" err="1">
                <a:latin typeface="Open Sans" panose="020B0606030504020204" pitchFamily="34" charset="0"/>
                <a:ea typeface="Open Sans" panose="020B0606030504020204" pitchFamily="34" charset="0"/>
                <a:cs typeface="Open Sans" panose="020B0606030504020204" pitchFamily="34" charset="0"/>
              </a:rPr>
              <a:t>that</a:t>
            </a:r>
            <a:r>
              <a:rPr lang="it-IT" sz="1400" dirty="0">
                <a:latin typeface="Open Sans" panose="020B0606030504020204" pitchFamily="34" charset="0"/>
                <a:ea typeface="Open Sans" panose="020B0606030504020204" pitchFamily="34" charset="0"/>
                <a:cs typeface="Open Sans" panose="020B0606030504020204" pitchFamily="34" charset="0"/>
              </a:rPr>
              <a:t> of </a:t>
            </a:r>
            <a:r>
              <a:rPr lang="it-IT" sz="1400" dirty="0" err="1">
                <a:latin typeface="Open Sans" panose="020B0606030504020204" pitchFamily="34" charset="0"/>
                <a:ea typeface="Open Sans" panose="020B0606030504020204" pitchFamily="34" charset="0"/>
                <a:cs typeface="Open Sans" panose="020B0606030504020204" pitchFamily="34" charset="0"/>
              </a:rPr>
              <a:t>Tinder</a:t>
            </a:r>
            <a:r>
              <a:rPr lang="it-IT" sz="1400" dirty="0">
                <a:latin typeface="Open Sans" panose="020B0606030504020204" pitchFamily="34" charset="0"/>
                <a:ea typeface="Open Sans" panose="020B0606030504020204" pitchFamily="34" charset="0"/>
                <a:cs typeface="Open Sans" panose="020B0606030504020204" pitchFamily="34" charset="0"/>
              </a:rPr>
              <a:t>, </a:t>
            </a:r>
            <a:r>
              <a:rPr lang="it-IT" sz="1400" dirty="0" err="1">
                <a:latin typeface="Open Sans" panose="020B0606030504020204" pitchFamily="34" charset="0"/>
                <a:ea typeface="Open Sans" panose="020B0606030504020204" pitchFamily="34" charset="0"/>
                <a:cs typeface="Open Sans" panose="020B0606030504020204" pitchFamily="34" charset="0"/>
              </a:rPr>
              <a:t>it</a:t>
            </a:r>
            <a:r>
              <a:rPr lang="it-IT" sz="1400" dirty="0">
                <a:latin typeface="Open Sans" panose="020B0606030504020204" pitchFamily="34" charset="0"/>
                <a:ea typeface="Open Sans" panose="020B0606030504020204" pitchFamily="34" charset="0"/>
                <a:cs typeface="Open Sans" panose="020B0606030504020204" pitchFamily="34" charset="0"/>
              </a:rPr>
              <a:t> </a:t>
            </a:r>
            <a:r>
              <a:rPr lang="it-IT" sz="1400" dirty="0" err="1">
                <a:latin typeface="Open Sans" panose="020B0606030504020204" pitchFamily="34" charset="0"/>
                <a:ea typeface="Open Sans" panose="020B0606030504020204" pitchFamily="34" charset="0"/>
                <a:cs typeface="Open Sans" panose="020B0606030504020204" pitchFamily="34" charset="0"/>
              </a:rPr>
              <a:t>allows</a:t>
            </a:r>
            <a:r>
              <a:rPr lang="it-IT" sz="1400" dirty="0">
                <a:latin typeface="Open Sans" panose="020B0606030504020204" pitchFamily="34" charset="0"/>
                <a:ea typeface="Open Sans" panose="020B0606030504020204" pitchFamily="34" charset="0"/>
                <a:cs typeface="Open Sans" panose="020B0606030504020204" pitchFamily="34" charset="0"/>
              </a:rPr>
              <a:t> people to </a:t>
            </a:r>
            <a:r>
              <a:rPr lang="it-IT" sz="1400" dirty="0" err="1">
                <a:latin typeface="Open Sans" panose="020B0606030504020204" pitchFamily="34" charset="0"/>
                <a:ea typeface="Open Sans" panose="020B0606030504020204" pitchFamily="34" charset="0"/>
                <a:cs typeface="Open Sans" panose="020B0606030504020204" pitchFamily="34" charset="0"/>
              </a:rPr>
              <a:t>apply</a:t>
            </a:r>
            <a:r>
              <a:rPr lang="it-IT" sz="1400" dirty="0">
                <a:latin typeface="Open Sans" panose="020B0606030504020204" pitchFamily="34" charset="0"/>
                <a:ea typeface="Open Sans" panose="020B0606030504020204" pitchFamily="34" charset="0"/>
                <a:cs typeface="Open Sans" panose="020B0606030504020204" pitchFamily="34" charset="0"/>
              </a:rPr>
              <a:t> to jobs.</a:t>
            </a:r>
            <a:br>
              <a:rPr lang="it-IT" sz="1400" dirty="0">
                <a:latin typeface="Open Sans" panose="020B0606030504020204" pitchFamily="34" charset="0"/>
                <a:ea typeface="Open Sans" panose="020B0606030504020204" pitchFamily="34" charset="0"/>
                <a:cs typeface="Open Sans" panose="020B0606030504020204" pitchFamily="34" charset="0"/>
              </a:rPr>
            </a:br>
            <a:r>
              <a:rPr lang="it-IT" sz="1400" dirty="0">
                <a:latin typeface="Open Sans" panose="020B0606030504020204" pitchFamily="34" charset="0"/>
                <a:ea typeface="Open Sans" panose="020B0606030504020204" pitchFamily="34" charset="0"/>
                <a:cs typeface="Open Sans" panose="020B0606030504020204" pitchFamily="34" charset="0"/>
              </a:rPr>
              <a:t>Using </a:t>
            </a:r>
            <a:r>
              <a:rPr lang="it-IT" sz="1400" b="1" dirty="0">
                <a:latin typeface="Open Sans" panose="020B0606030504020204" pitchFamily="34" charset="0"/>
                <a:ea typeface="Open Sans" panose="020B0606030504020204" pitchFamily="34" charset="0"/>
                <a:cs typeface="Open Sans" panose="020B0606030504020204" pitchFamily="34" charset="0"/>
              </a:rPr>
              <a:t>AI</a:t>
            </a:r>
            <a:r>
              <a:rPr lang="it-IT" sz="1400" dirty="0">
                <a:latin typeface="Open Sans" panose="020B0606030504020204" pitchFamily="34" charset="0"/>
                <a:ea typeface="Open Sans" panose="020B0606030504020204" pitchFamily="34" charset="0"/>
                <a:cs typeface="Open Sans" panose="020B0606030504020204" pitchFamily="34" charset="0"/>
              </a:rPr>
              <a:t>: </a:t>
            </a:r>
            <a:r>
              <a:rPr lang="en-US" sz="1400" dirty="0">
                <a:latin typeface="Open Sans" panose="020B0606030504020204" pitchFamily="34" charset="0"/>
                <a:ea typeface="Open Sans" panose="020B0606030504020204" pitchFamily="34" charset="0"/>
                <a:cs typeface="Open Sans" panose="020B0606030504020204" pitchFamily="34" charset="0"/>
              </a:rPr>
              <a:t>AI can be a tool useful to prevent unconscious bias of the recruiter that unfortunately still have an important impact in the hiring process. AI itself, though, could be biased, so HR should also take this risk into account.</a:t>
            </a:r>
          </a:p>
          <a:p>
            <a:pPr marL="342900" indent="-342900">
              <a:buAutoNum type="arabicPeriod"/>
            </a:pPr>
            <a:endParaRPr lang="en-US" sz="1100" dirty="0">
              <a:latin typeface="Open Sans" panose="020B0606030504020204" pitchFamily="34" charset="0"/>
              <a:ea typeface="Open Sans" panose="020B0606030504020204" pitchFamily="34" charset="0"/>
              <a:cs typeface="Open Sans" panose="020B0606030504020204" pitchFamily="34" charset="0"/>
            </a:endParaRPr>
          </a:p>
          <a:p>
            <a:pPr marL="342900" indent="-342900">
              <a:buAutoNum type="arabicPeriod"/>
            </a:pPr>
            <a:r>
              <a:rPr lang="en-US" sz="1600" b="1" dirty="0">
                <a:latin typeface="Open Sans" panose="020B0606030504020204" pitchFamily="34" charset="0"/>
                <a:ea typeface="Open Sans" panose="020B0606030504020204" pitchFamily="34" charset="0"/>
                <a:cs typeface="Open Sans" panose="020B0606030504020204" pitchFamily="34" charset="0"/>
              </a:rPr>
              <a:t>Performance &amp; Development: </a:t>
            </a:r>
            <a:r>
              <a:rPr lang="en-US" sz="1600" dirty="0">
                <a:latin typeface="Open Sans" panose="020B0606030504020204" pitchFamily="34" charset="0"/>
                <a:ea typeface="Open Sans" panose="020B0606030504020204" pitchFamily="34" charset="0"/>
                <a:cs typeface="Open Sans" panose="020B0606030504020204" pitchFamily="34" charset="0"/>
              </a:rPr>
              <a:t>How can HR improve their procedures on a daily basis?</a:t>
            </a:r>
            <a:br>
              <a:rPr lang="en-US" b="1" dirty="0">
                <a:latin typeface="Open Sans" panose="020B0606030504020204" pitchFamily="34" charset="0"/>
                <a:ea typeface="Open Sans" panose="020B0606030504020204" pitchFamily="34" charset="0"/>
                <a:cs typeface="Open Sans" panose="020B0606030504020204" pitchFamily="34" charset="0"/>
              </a:rPr>
            </a:br>
            <a:r>
              <a:rPr lang="en-US" sz="1400" b="1" dirty="0">
                <a:latin typeface="Open Sans" panose="020B0606030504020204" pitchFamily="34" charset="0"/>
                <a:ea typeface="Open Sans" panose="020B0606030504020204" pitchFamily="34" charset="0"/>
                <a:cs typeface="Open Sans" panose="020B0606030504020204" pitchFamily="34" charset="0"/>
              </a:rPr>
              <a:t>Adobe</a:t>
            </a:r>
            <a:r>
              <a:rPr lang="en-US" sz="1400" dirty="0">
                <a:latin typeface="Open Sans" panose="020B0606030504020204" pitchFamily="34" charset="0"/>
                <a:ea typeface="Open Sans" panose="020B0606030504020204" pitchFamily="34" charset="0"/>
                <a:cs typeface="Open Sans" panose="020B0606030504020204" pitchFamily="34" charset="0"/>
              </a:rPr>
              <a:t> and </a:t>
            </a:r>
            <a:r>
              <a:rPr lang="en-US" sz="1400" b="1" dirty="0">
                <a:latin typeface="Open Sans" panose="020B0606030504020204" pitchFamily="34" charset="0"/>
                <a:ea typeface="Open Sans" panose="020B0606030504020204" pitchFamily="34" charset="0"/>
                <a:cs typeface="Open Sans" panose="020B0606030504020204" pitchFamily="34" charset="0"/>
              </a:rPr>
              <a:t>feedback</a:t>
            </a:r>
            <a:r>
              <a:rPr lang="en-US" sz="1400" dirty="0">
                <a:latin typeface="Open Sans" panose="020B0606030504020204" pitchFamily="34" charset="0"/>
                <a:ea typeface="Open Sans" panose="020B0606030504020204" pitchFamily="34" charset="0"/>
                <a:cs typeface="Open Sans" panose="020B0606030504020204" pitchFamily="34" charset="0"/>
              </a:rPr>
              <a:t> </a:t>
            </a:r>
            <a:r>
              <a:rPr lang="en-US" sz="1400" b="1" dirty="0">
                <a:latin typeface="Open Sans" panose="020B0606030504020204" pitchFamily="34" charset="0"/>
                <a:ea typeface="Open Sans" panose="020B0606030504020204" pitchFamily="34" charset="0"/>
                <a:cs typeface="Open Sans" panose="020B0606030504020204" pitchFamily="34" charset="0"/>
              </a:rPr>
              <a:t>gathering</a:t>
            </a:r>
            <a:r>
              <a:rPr lang="en-US" sz="1400" dirty="0">
                <a:latin typeface="Open Sans" panose="020B0606030504020204" pitchFamily="34" charset="0"/>
                <a:ea typeface="Open Sans" panose="020B0606030504020204" pitchFamily="34" charset="0"/>
                <a:cs typeface="Open Sans" panose="020B0606030504020204" pitchFamily="34" charset="0"/>
              </a:rPr>
              <a:t>: using new methodologies, such as applications on employees’ phones, feedback is constantly gathered. People who give feedback are rewarded for their efforts.</a:t>
            </a:r>
            <a:endParaRPr lang="en-US" sz="1400" b="1" dirty="0">
              <a:latin typeface="Open Sans" panose="020B0606030504020204" pitchFamily="34" charset="0"/>
              <a:ea typeface="Open Sans" panose="020B0606030504020204" pitchFamily="34" charset="0"/>
              <a:cs typeface="Open Sans" panose="020B0606030504020204" pitchFamily="34" charset="0"/>
            </a:endParaRPr>
          </a:p>
          <a:p>
            <a:pPr marL="342900" indent="-342900">
              <a:buAutoNum type="arabicPeriod"/>
            </a:pPr>
            <a:endParaRPr lang="en-US" sz="1100" b="1" dirty="0">
              <a:latin typeface="Open Sans" panose="020B0606030504020204" pitchFamily="34" charset="0"/>
              <a:ea typeface="Open Sans" panose="020B0606030504020204" pitchFamily="34" charset="0"/>
              <a:cs typeface="Open Sans" panose="020B0606030504020204" pitchFamily="34" charset="0"/>
            </a:endParaRPr>
          </a:p>
          <a:p>
            <a:pPr marL="342900" indent="-342900">
              <a:buAutoNum type="arabicPeriod"/>
            </a:pPr>
            <a:r>
              <a:rPr lang="en-US" sz="1600" b="1" dirty="0">
                <a:latin typeface="Open Sans" panose="020B0606030504020204" pitchFamily="34" charset="0"/>
                <a:ea typeface="Open Sans" panose="020B0606030504020204" pitchFamily="34" charset="0"/>
                <a:cs typeface="Open Sans" panose="020B0606030504020204" pitchFamily="34" charset="0"/>
              </a:rPr>
              <a:t>Learning: </a:t>
            </a:r>
            <a:r>
              <a:rPr lang="en-US" sz="1600" dirty="0">
                <a:latin typeface="Open Sans" panose="020B0606030504020204" pitchFamily="34" charset="0"/>
                <a:ea typeface="Open Sans" panose="020B0606030504020204" pitchFamily="34" charset="0"/>
                <a:cs typeface="Open Sans" panose="020B0606030504020204" pitchFamily="34" charset="0"/>
              </a:rPr>
              <a:t>How can HR better obtain higher skilled employees?</a:t>
            </a:r>
            <a:br>
              <a:rPr lang="en-US" b="1" dirty="0">
                <a:latin typeface="Open Sans" panose="020B0606030504020204" pitchFamily="34" charset="0"/>
                <a:ea typeface="Open Sans" panose="020B0606030504020204" pitchFamily="34" charset="0"/>
                <a:cs typeface="Open Sans" panose="020B0606030504020204" pitchFamily="34" charset="0"/>
              </a:rPr>
            </a:br>
            <a:r>
              <a:rPr lang="en-US" sz="1400" b="1" dirty="0">
                <a:latin typeface="Open Sans" panose="020B0606030504020204" pitchFamily="34" charset="0"/>
                <a:ea typeface="Open Sans" panose="020B0606030504020204" pitchFamily="34" charset="0"/>
                <a:cs typeface="Open Sans" panose="020B0606030504020204" pitchFamily="34" charset="0"/>
              </a:rPr>
              <a:t>Microlearning: </a:t>
            </a:r>
            <a:r>
              <a:rPr lang="en-US" sz="1400" dirty="0">
                <a:latin typeface="Open Sans" panose="020B0606030504020204" pitchFamily="34" charset="0"/>
                <a:ea typeface="Open Sans" panose="020B0606030504020204" pitchFamily="34" charset="0"/>
                <a:cs typeface="Open Sans" panose="020B0606030504020204" pitchFamily="34" charset="0"/>
              </a:rPr>
              <a:t>Fragment training in order to let people learn at their own pace in their daily life.</a:t>
            </a:r>
            <a:br>
              <a:rPr lang="en-US" b="1" dirty="0">
                <a:latin typeface="Open Sans" panose="020B0606030504020204" pitchFamily="34" charset="0"/>
                <a:ea typeface="Open Sans" panose="020B0606030504020204" pitchFamily="34" charset="0"/>
                <a:cs typeface="Open Sans" panose="020B0606030504020204" pitchFamily="34" charset="0"/>
              </a:rPr>
            </a:br>
            <a:endParaRPr lang="en-US" b="1" dirty="0">
              <a:latin typeface="Open Sans" panose="020B0606030504020204" pitchFamily="34" charset="0"/>
              <a:ea typeface="Open Sans" panose="020B0606030504020204" pitchFamily="34" charset="0"/>
              <a:cs typeface="Open Sans" panose="020B0606030504020204" pitchFamily="34" charset="0"/>
            </a:endParaRPr>
          </a:p>
          <a:p>
            <a:pPr marL="342900" indent="-342900">
              <a:buAutoNum type="arabicPeriod"/>
            </a:pPr>
            <a:r>
              <a:rPr lang="en-US" sz="1600" b="1" dirty="0">
                <a:latin typeface="Open Sans" panose="020B0606030504020204" pitchFamily="34" charset="0"/>
                <a:ea typeface="Open Sans" panose="020B0606030504020204" pitchFamily="34" charset="0"/>
                <a:cs typeface="Open Sans" panose="020B0606030504020204" pitchFamily="34" charset="0"/>
              </a:rPr>
              <a:t>Collaboration: </a:t>
            </a:r>
            <a:r>
              <a:rPr lang="en-US" sz="1600" dirty="0">
                <a:latin typeface="Open Sans" panose="020B0606030504020204" pitchFamily="34" charset="0"/>
                <a:ea typeface="Open Sans" panose="020B0606030504020204" pitchFamily="34" charset="0"/>
                <a:cs typeface="Open Sans" panose="020B0606030504020204" pitchFamily="34" charset="0"/>
              </a:rPr>
              <a:t>How can employees better work together?</a:t>
            </a:r>
            <a:br>
              <a:rPr lang="en-US" b="1" dirty="0">
                <a:latin typeface="Open Sans" panose="020B0606030504020204" pitchFamily="34" charset="0"/>
                <a:ea typeface="Open Sans" panose="020B0606030504020204" pitchFamily="34" charset="0"/>
                <a:cs typeface="Open Sans" panose="020B0606030504020204" pitchFamily="34" charset="0"/>
              </a:rPr>
            </a:br>
            <a:r>
              <a:rPr lang="en-US" sz="1400" b="1" dirty="0">
                <a:latin typeface="Open Sans" panose="020B0606030504020204" pitchFamily="34" charset="0"/>
                <a:ea typeface="Open Sans" panose="020B0606030504020204" pitchFamily="34" charset="0"/>
                <a:cs typeface="Open Sans" panose="020B0606030504020204" pitchFamily="34" charset="0"/>
              </a:rPr>
              <a:t>Slack / Trello: </a:t>
            </a:r>
            <a:r>
              <a:rPr lang="en-US" sz="1400" dirty="0">
                <a:latin typeface="Open Sans" panose="020B0606030504020204" pitchFamily="34" charset="0"/>
                <a:ea typeface="Open Sans" panose="020B0606030504020204" pitchFamily="34" charset="0"/>
                <a:cs typeface="Open Sans" panose="020B0606030504020204" pitchFamily="34" charset="0"/>
              </a:rPr>
              <a:t>Using modern tools or applications for project management and to improve the workflow can improve productivity, transparency and access to information.</a:t>
            </a:r>
            <a:endParaRPr lang="it-IT" b="1"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43813629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868</TotalTime>
  <Words>1103</Words>
  <Application>Microsoft Office PowerPoint</Application>
  <PresentationFormat>Widescreen</PresentationFormat>
  <Paragraphs>70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Open Sans</vt:lpstr>
      <vt:lpstr>Tema di Office</vt:lpstr>
      <vt:lpstr>HR DEVELOPMENT AND MAINTAINING STAFF COMPETENCES</vt:lpstr>
      <vt:lpstr>WHAT FUTURE FOR HR WORK?</vt:lpstr>
      <vt:lpstr> CONTEXT</vt:lpstr>
      <vt:lpstr>DIGITAL CULTURE</vt:lpstr>
      <vt:lpstr>DIGITAL IS PEOPLE</vt:lpstr>
      <vt:lpstr>DIGITAL HR PRINCIPLES</vt:lpstr>
      <vt:lpstr>DIGITAL HR TRENDS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DEFINE A STRATEGY</dc:title>
  <dc:creator>Giacomo Conti</dc:creator>
  <cp:lastModifiedBy>Stefano Boldi</cp:lastModifiedBy>
  <cp:revision>14</cp:revision>
  <dcterms:created xsi:type="dcterms:W3CDTF">2021-09-13T14:43:08Z</dcterms:created>
  <dcterms:modified xsi:type="dcterms:W3CDTF">2021-09-23T15:18:04Z</dcterms:modified>
</cp:coreProperties>
</file>