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EB Garamond"/>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2" roundtripDataSignature="AMtx7mgWW5bg/QICiav5xGS+G/C1+sdj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BGaramond-bold.fntdata"/><Relationship Id="rId14" Type="http://schemas.openxmlformats.org/officeDocument/2006/relationships/font" Target="fonts/EBGaramond-regular.fntdata"/><Relationship Id="rId17" Type="http://schemas.openxmlformats.org/officeDocument/2006/relationships/font" Target="fonts/EBGaramond-boldItalic.fntdata"/><Relationship Id="rId16" Type="http://schemas.openxmlformats.org/officeDocument/2006/relationships/font" Target="fonts/EBGaramond-italic.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doi.org/10.4324/978131584944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ri-links2ua.eu/object/news/419/attach/9_RI-LINKS2UA_Odessa_WPdefining_Gorazd.pdf" TargetMode="Externa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ec.europa.eu/chafea/health/beneficiaries-corner/documents/factsheet-03.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ec.europa.eu/chafea/health/beneficiaries-corner/documents/factsheet-0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www.idaea.csic.es/sites/default/files/CARE-Beyond-Scientific-Publication-Strategies-for-Disseminating-Research-Finding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a:t>HOW TO DEFINE A STRATEGY</a:t>
            </a:r>
            <a:endParaRPr/>
          </a:p>
        </p:txBody>
      </p:sp>
      <p:pic>
        <p:nvPicPr>
          <p:cNvPr id="85" name="Google Shape;85;p1"/>
          <p:cNvPicPr preferRelativeResize="0"/>
          <p:nvPr/>
        </p:nvPicPr>
        <p:blipFill rotWithShape="1">
          <a:blip r:embed="rId3">
            <a:alphaModFix/>
          </a:blip>
          <a:srcRect b="0" l="0" r="0" t="0"/>
          <a:stretch/>
        </p:blipFill>
        <p:spPr>
          <a:xfrm>
            <a:off x="378170" y="236649"/>
            <a:ext cx="2857143" cy="8857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ctrTitle"/>
          </p:nvPr>
        </p:nvSpPr>
        <p:spPr>
          <a:xfrm>
            <a:off x="1524000" y="956511"/>
            <a:ext cx="9144000" cy="1663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it-IT"/>
              <a:t>WHAT EXACTLY IS A «STRATEGY»?</a:t>
            </a:r>
            <a:endParaRPr/>
          </a:p>
        </p:txBody>
      </p:sp>
      <p:pic>
        <p:nvPicPr>
          <p:cNvPr id="91" name="Google Shape;91;p2"/>
          <p:cNvPicPr preferRelativeResize="0"/>
          <p:nvPr/>
        </p:nvPicPr>
        <p:blipFill rotWithShape="1">
          <a:blip r:embed="rId3">
            <a:alphaModFix/>
          </a:blip>
          <a:srcRect b="0" l="0" r="0" t="0"/>
          <a:stretch/>
        </p:blipFill>
        <p:spPr>
          <a:xfrm>
            <a:off x="378170" y="236649"/>
            <a:ext cx="2857143" cy="885714"/>
          </a:xfrm>
          <a:prstGeom prst="rect">
            <a:avLst/>
          </a:prstGeom>
          <a:noFill/>
          <a:ln>
            <a:noFill/>
          </a:ln>
        </p:spPr>
      </p:pic>
      <p:sp>
        <p:nvSpPr>
          <p:cNvPr id="92" name="Google Shape;92;p2"/>
          <p:cNvSpPr txBox="1"/>
          <p:nvPr/>
        </p:nvSpPr>
        <p:spPr>
          <a:xfrm>
            <a:off x="818145" y="5706488"/>
            <a:ext cx="1126757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600" u="none" cap="none" strike="noStrike">
                <a:solidFill>
                  <a:srgbClr val="000000"/>
                </a:solidFill>
                <a:latin typeface="Open Sans"/>
                <a:ea typeface="Open Sans"/>
                <a:cs typeface="Open Sans"/>
                <a:sym typeface="Open Sans"/>
              </a:rPr>
              <a:t>“Managers spend significant resources on consulting and training, in the hope of creating brilliant strategies, but all too often brilliant strategies do not translate into brilliant performance” [1].</a:t>
            </a:r>
            <a:endParaRPr sz="1600">
              <a:solidFill>
                <a:schemeClr val="dk1"/>
              </a:solidFill>
              <a:latin typeface="Calibri"/>
              <a:ea typeface="Calibri"/>
              <a:cs typeface="Calibri"/>
              <a:sym typeface="Calibri"/>
            </a:endParaRPr>
          </a:p>
        </p:txBody>
      </p:sp>
      <p:sp>
        <p:nvSpPr>
          <p:cNvPr id="93" name="Google Shape;93;p2"/>
          <p:cNvSpPr txBox="1"/>
          <p:nvPr/>
        </p:nvSpPr>
        <p:spPr>
          <a:xfrm>
            <a:off x="818147" y="6344352"/>
            <a:ext cx="114259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rgbClr val="000000"/>
                </a:solidFill>
                <a:latin typeface="Open Sans"/>
                <a:ea typeface="Open Sans"/>
                <a:cs typeface="Open Sans"/>
                <a:sym typeface="Open Sans"/>
              </a:rPr>
              <a:t>[1] K. Verweire, </a:t>
            </a:r>
            <a:r>
              <a:rPr i="1" lang="it-IT" sz="1200">
                <a:solidFill>
                  <a:srgbClr val="000000"/>
                </a:solidFill>
                <a:latin typeface="EB Garamond"/>
                <a:ea typeface="EB Garamond"/>
                <a:cs typeface="EB Garamond"/>
                <a:sym typeface="EB Garamond"/>
              </a:rPr>
              <a:t>S</a:t>
            </a:r>
            <a:r>
              <a:rPr b="0" i="1" lang="it-IT" sz="1200">
                <a:solidFill>
                  <a:srgbClr val="000000"/>
                </a:solidFill>
                <a:latin typeface="Open Sans"/>
                <a:ea typeface="Open Sans"/>
                <a:cs typeface="Open Sans"/>
                <a:sym typeface="Open Sans"/>
              </a:rPr>
              <a:t>trategy Implementation, </a:t>
            </a:r>
            <a:r>
              <a:rPr b="0" lang="it-IT" sz="1200">
                <a:solidFill>
                  <a:srgbClr val="000000"/>
                </a:solidFill>
                <a:latin typeface="Open Sans"/>
                <a:ea typeface="Open Sans"/>
                <a:cs typeface="Open Sans"/>
                <a:sym typeface="Open Sans"/>
              </a:rPr>
              <a:t>London, 2014, </a:t>
            </a:r>
            <a:r>
              <a:rPr b="0" i="0" lang="it-IT" sz="1200" u="sng">
                <a:solidFill>
                  <a:srgbClr val="007A96"/>
                </a:solidFill>
                <a:latin typeface="Open Sans"/>
                <a:ea typeface="Open Sans"/>
                <a:cs typeface="Open Sans"/>
                <a:sym typeface="Open Sans"/>
                <a:hlinkClick r:id="rId4">
                  <a:extLst>
                    <a:ext uri="{A12FA001-AC4F-418D-AE19-62706E023703}">
                      <ahyp:hlinkClr val="tx"/>
                    </a:ext>
                  </a:extLst>
                </a:hlinkClick>
              </a:rPr>
              <a:t>https://doi.org/10.4324/9781315849447</a:t>
            </a:r>
            <a:endParaRPr sz="1200">
              <a:solidFill>
                <a:schemeClr val="dk1"/>
              </a:solidFill>
              <a:latin typeface="Calibri"/>
              <a:ea typeface="Calibri"/>
              <a:cs typeface="Calibri"/>
              <a:sym typeface="Calibri"/>
            </a:endParaRPr>
          </a:p>
        </p:txBody>
      </p:sp>
      <p:sp>
        <p:nvSpPr>
          <p:cNvPr id="94" name="Google Shape;94;p2"/>
          <p:cNvSpPr txBox="1"/>
          <p:nvPr/>
        </p:nvSpPr>
        <p:spPr>
          <a:xfrm>
            <a:off x="818148" y="2634649"/>
            <a:ext cx="112675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a:solidFill>
                  <a:srgbClr val="000000"/>
                </a:solidFill>
                <a:latin typeface="Open Sans"/>
                <a:ea typeface="Open Sans"/>
                <a:cs typeface="Open Sans"/>
                <a:sym typeface="Open Sans"/>
              </a:rPr>
              <a:t>A strategy is both the formulation of a plan and its translation </a:t>
            </a:r>
            <a:r>
              <a:rPr lang="it-IT" sz="1800">
                <a:solidFill>
                  <a:srgbClr val="000000"/>
                </a:solidFill>
                <a:latin typeface="Open Sans"/>
                <a:ea typeface="Open Sans"/>
                <a:cs typeface="Open Sans"/>
                <a:sym typeface="Open Sans"/>
              </a:rPr>
              <a:t>in</a:t>
            </a:r>
            <a:r>
              <a:rPr b="0" i="0" lang="it-IT" sz="1800">
                <a:solidFill>
                  <a:srgbClr val="000000"/>
                </a:solidFill>
                <a:latin typeface="Open Sans"/>
                <a:ea typeface="Open Sans"/>
                <a:cs typeface="Open Sans"/>
                <a:sym typeface="Open Sans"/>
              </a:rPr>
              <a:t>to a concrete set of actions.</a:t>
            </a:r>
            <a:endParaRPr sz="1800">
              <a:solidFill>
                <a:schemeClr val="dk1"/>
              </a:solidFill>
              <a:latin typeface="Calibri"/>
              <a:ea typeface="Calibri"/>
              <a:cs typeface="Calibri"/>
              <a:sym typeface="Calibri"/>
            </a:endParaRPr>
          </a:p>
        </p:txBody>
      </p:sp>
      <p:sp>
        <p:nvSpPr>
          <p:cNvPr id="95" name="Google Shape;95;p2"/>
          <p:cNvSpPr txBox="1"/>
          <p:nvPr/>
        </p:nvSpPr>
        <p:spPr>
          <a:xfrm>
            <a:off x="818147" y="3283437"/>
            <a:ext cx="112675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a:solidFill>
                  <a:srgbClr val="000000"/>
                </a:solidFill>
                <a:latin typeface="Open Sans"/>
                <a:ea typeface="Open Sans"/>
                <a:cs typeface="Open Sans"/>
                <a:sym typeface="Open Sans"/>
              </a:rPr>
              <a:t>Strategies must be </a:t>
            </a:r>
            <a:r>
              <a:rPr b="1" i="0" lang="it-IT" sz="1800">
                <a:solidFill>
                  <a:srgbClr val="000000"/>
                </a:solidFill>
                <a:latin typeface="Open Sans"/>
                <a:ea typeface="Open Sans"/>
                <a:cs typeface="Open Sans"/>
                <a:sym typeface="Open Sans"/>
              </a:rPr>
              <a:t>clear, concise and precise</a:t>
            </a:r>
            <a:r>
              <a:rPr b="0" i="0" lang="it-IT" sz="1800">
                <a:solidFill>
                  <a:srgbClr val="000000"/>
                </a:solidFill>
                <a:latin typeface="Open Sans"/>
                <a:ea typeface="Open Sans"/>
                <a:cs typeface="Open Sans"/>
                <a:sym typeface="Open Sans"/>
              </a:rPr>
              <a:t>, and be </a:t>
            </a:r>
            <a:r>
              <a:rPr b="1" i="0" lang="it-IT" sz="1800">
                <a:solidFill>
                  <a:srgbClr val="000000"/>
                </a:solidFill>
                <a:latin typeface="Open Sans"/>
                <a:ea typeface="Open Sans"/>
                <a:cs typeface="Open Sans"/>
                <a:sym typeface="Open Sans"/>
              </a:rPr>
              <a:t>well-known and understood by all </a:t>
            </a:r>
            <a:r>
              <a:rPr b="0" i="0" lang="it-IT" sz="1800">
                <a:solidFill>
                  <a:srgbClr val="000000"/>
                </a:solidFill>
                <a:latin typeface="Open Sans"/>
                <a:ea typeface="Open Sans"/>
                <a:cs typeface="Open Sans"/>
                <a:sym typeface="Open Sans"/>
              </a:rPr>
              <a:t>the actors who take part in achieving an objective.</a:t>
            </a:r>
            <a:endParaRPr sz="1800">
              <a:solidFill>
                <a:schemeClr val="dk1"/>
              </a:solidFill>
              <a:latin typeface="Calibri"/>
              <a:ea typeface="Calibri"/>
              <a:cs typeface="Calibri"/>
              <a:sym typeface="Calibri"/>
            </a:endParaRPr>
          </a:p>
        </p:txBody>
      </p:sp>
      <p:sp>
        <p:nvSpPr>
          <p:cNvPr id="96" name="Google Shape;96;p2"/>
          <p:cNvSpPr txBox="1"/>
          <p:nvPr/>
        </p:nvSpPr>
        <p:spPr>
          <a:xfrm>
            <a:off x="818146" y="4209224"/>
            <a:ext cx="112675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a:solidFill>
                  <a:srgbClr val="000000"/>
                </a:solidFill>
                <a:latin typeface="Open Sans"/>
                <a:ea typeface="Open Sans"/>
                <a:cs typeface="Open Sans"/>
                <a:sym typeface="Open Sans"/>
              </a:rPr>
              <a:t>Strategies must be </a:t>
            </a:r>
            <a:r>
              <a:rPr b="1" i="0" lang="it-IT" sz="1800">
                <a:solidFill>
                  <a:srgbClr val="000000"/>
                </a:solidFill>
                <a:latin typeface="Open Sans"/>
                <a:ea typeface="Open Sans"/>
                <a:cs typeface="Open Sans"/>
                <a:sym typeface="Open Sans"/>
              </a:rPr>
              <a:t>calibrated on past successes and failures</a:t>
            </a:r>
            <a:r>
              <a:rPr b="0" i="0" lang="it-IT" sz="1800">
                <a:solidFill>
                  <a:srgbClr val="000000"/>
                </a:solidFill>
                <a:latin typeface="Open Sans"/>
                <a:ea typeface="Open Sans"/>
                <a:cs typeface="Open Sans"/>
                <a:sym typeface="Open Sans"/>
              </a:rPr>
              <a:t>, and </a:t>
            </a:r>
            <a:r>
              <a:rPr b="1" i="0" lang="it-IT" sz="1800">
                <a:solidFill>
                  <a:srgbClr val="000000"/>
                </a:solidFill>
                <a:latin typeface="Open Sans"/>
                <a:ea typeface="Open Sans"/>
                <a:cs typeface="Open Sans"/>
                <a:sym typeface="Open Sans"/>
              </a:rPr>
              <a:t>consider changes </a:t>
            </a:r>
            <a:r>
              <a:rPr b="1" lang="it-IT" sz="1800">
                <a:solidFill>
                  <a:srgbClr val="000000"/>
                </a:solidFill>
                <a:latin typeface="Open Sans"/>
                <a:ea typeface="Open Sans"/>
                <a:cs typeface="Open Sans"/>
                <a:sym typeface="Open Sans"/>
              </a:rPr>
              <a:t>in technology</a:t>
            </a:r>
            <a:r>
              <a:rPr lang="it-IT" sz="1800">
                <a:solidFill>
                  <a:srgbClr val="000000"/>
                </a:solidFill>
                <a:latin typeface="Open Sans"/>
                <a:ea typeface="Open Sans"/>
                <a:cs typeface="Open Sans"/>
                <a:sym typeface="Open Sans"/>
              </a:rPr>
              <a:t>, society and the world in general, such as the spread of digital technologies.</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ctrTitle"/>
          </p:nvPr>
        </p:nvSpPr>
        <p:spPr>
          <a:xfrm>
            <a:off x="1524000" y="1074365"/>
            <a:ext cx="9144000" cy="88571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it-IT"/>
              <a:t>TIME IS LIMITED.</a:t>
            </a:r>
            <a:br>
              <a:rPr lang="it-IT"/>
            </a:br>
            <a:r>
              <a:rPr lang="it-IT" sz="4000"/>
              <a:t>IT NEEDS TO BE COMPARTIMENTALIZED.</a:t>
            </a:r>
            <a:endParaRPr/>
          </a:p>
        </p:txBody>
      </p:sp>
      <p:pic>
        <p:nvPicPr>
          <p:cNvPr id="102" name="Google Shape;102;p3"/>
          <p:cNvPicPr preferRelativeResize="0"/>
          <p:nvPr/>
        </p:nvPicPr>
        <p:blipFill rotWithShape="1">
          <a:blip r:embed="rId3">
            <a:alphaModFix/>
          </a:blip>
          <a:srcRect b="0" l="0" r="0" t="0"/>
          <a:stretch/>
        </p:blipFill>
        <p:spPr>
          <a:xfrm>
            <a:off x="378170" y="236649"/>
            <a:ext cx="2857143" cy="885714"/>
          </a:xfrm>
          <a:prstGeom prst="rect">
            <a:avLst/>
          </a:prstGeom>
          <a:noFill/>
          <a:ln>
            <a:noFill/>
          </a:ln>
        </p:spPr>
      </p:pic>
      <p:sp>
        <p:nvSpPr>
          <p:cNvPr id="103" name="Google Shape;103;p3"/>
          <p:cNvSpPr txBox="1"/>
          <p:nvPr/>
        </p:nvSpPr>
        <p:spPr>
          <a:xfrm>
            <a:off x="818147" y="6482851"/>
            <a:ext cx="114259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rgbClr val="000000"/>
                </a:solidFill>
                <a:latin typeface="Open Sans"/>
                <a:ea typeface="Open Sans"/>
                <a:cs typeface="Open Sans"/>
                <a:sym typeface="Open Sans"/>
              </a:rPr>
              <a:t>[2] G. Weiss, Center for Social Innovation</a:t>
            </a:r>
            <a:r>
              <a:rPr b="0" i="1" lang="it-IT" sz="1200">
                <a:solidFill>
                  <a:srgbClr val="000000"/>
                </a:solidFill>
                <a:latin typeface="Open Sans"/>
                <a:ea typeface="Open Sans"/>
                <a:cs typeface="Open Sans"/>
                <a:sym typeface="Open Sans"/>
              </a:rPr>
              <a:t>, </a:t>
            </a:r>
            <a:r>
              <a:rPr b="0" lang="it-IT" sz="1200" u="sng">
                <a:solidFill>
                  <a:srgbClr val="000000"/>
                </a:solidFill>
                <a:latin typeface="Open Sans"/>
                <a:ea typeface="Open Sans"/>
                <a:cs typeface="Open Sans"/>
                <a:sym typeface="Open Sans"/>
                <a:hlinkClick r:id="rId4">
                  <a:extLst>
                    <a:ext uri="{A12FA001-AC4F-418D-AE19-62706E023703}">
                      <ahyp:hlinkClr val="tx"/>
                    </a:ext>
                  </a:extLst>
                </a:hlinkClick>
              </a:rPr>
              <a:t>https://ri-links2ua.eu/object/news/419/attach/9_RI-LINKS2UA_Odessa_WPdefining_Gorazd.pdf</a:t>
            </a:r>
            <a:r>
              <a:rPr b="0" lang="it-IT" sz="1200">
                <a:solidFill>
                  <a:srgbClr val="000000"/>
                </a:solidFill>
                <a:latin typeface="Open Sans"/>
                <a:ea typeface="Open Sans"/>
                <a:cs typeface="Open Sans"/>
                <a:sym typeface="Open Sans"/>
              </a:rPr>
              <a:t> </a:t>
            </a:r>
            <a:endParaRPr sz="1200">
              <a:solidFill>
                <a:schemeClr val="dk1"/>
              </a:solidFill>
              <a:latin typeface="Calibri"/>
              <a:ea typeface="Calibri"/>
              <a:cs typeface="Calibri"/>
              <a:sym typeface="Calibri"/>
            </a:endParaRPr>
          </a:p>
        </p:txBody>
      </p:sp>
      <p:sp>
        <p:nvSpPr>
          <p:cNvPr id="104" name="Google Shape;104;p3"/>
          <p:cNvSpPr txBox="1"/>
          <p:nvPr/>
        </p:nvSpPr>
        <p:spPr>
          <a:xfrm>
            <a:off x="818147" y="2032805"/>
            <a:ext cx="112675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a:solidFill>
                  <a:srgbClr val="000000"/>
                </a:solidFill>
                <a:latin typeface="Open Sans"/>
                <a:ea typeface="Open Sans"/>
                <a:cs typeface="Open Sans"/>
                <a:sym typeface="Open Sans"/>
              </a:rPr>
              <a:t>Given infinite time, every strategy can be considered effective. But in the real world, time is the first and most important constraint that needs to be taken into account.</a:t>
            </a:r>
            <a:endParaRPr sz="1800">
              <a:solidFill>
                <a:schemeClr val="dk1"/>
              </a:solidFill>
              <a:latin typeface="Calibri"/>
              <a:ea typeface="Calibri"/>
              <a:cs typeface="Calibri"/>
              <a:sym typeface="Calibri"/>
            </a:endParaRPr>
          </a:p>
        </p:txBody>
      </p:sp>
      <p:sp>
        <p:nvSpPr>
          <p:cNvPr id="105" name="Google Shape;105;p3"/>
          <p:cNvSpPr txBox="1"/>
          <p:nvPr/>
        </p:nvSpPr>
        <p:spPr>
          <a:xfrm>
            <a:off x="818147" y="2764220"/>
            <a:ext cx="112675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a:solidFill>
                  <a:srgbClr val="000000"/>
                </a:solidFill>
                <a:latin typeface="Open Sans"/>
                <a:ea typeface="Open Sans"/>
                <a:cs typeface="Open Sans"/>
                <a:sym typeface="Open Sans"/>
              </a:rPr>
              <a:t>An effective tool to track time and progress is the </a:t>
            </a:r>
            <a:r>
              <a:rPr b="1" i="0" lang="it-IT" sz="1800">
                <a:solidFill>
                  <a:srgbClr val="000000"/>
                </a:solidFill>
                <a:latin typeface="Open Sans"/>
                <a:ea typeface="Open Sans"/>
                <a:cs typeface="Open Sans"/>
                <a:sym typeface="Open Sans"/>
              </a:rPr>
              <a:t>Gantt Chart[2]. </a:t>
            </a:r>
            <a:r>
              <a:rPr i="0" lang="it-IT" sz="1800">
                <a:solidFill>
                  <a:srgbClr val="000000"/>
                </a:solidFill>
                <a:latin typeface="Open Sans"/>
                <a:ea typeface="Open Sans"/>
                <a:cs typeface="Open Sans"/>
                <a:sym typeface="Open Sans"/>
              </a:rPr>
              <a:t>Basically, it is the graphical illustration of a schedule.</a:t>
            </a:r>
            <a:endParaRPr/>
          </a:p>
        </p:txBody>
      </p:sp>
      <p:pic>
        <p:nvPicPr>
          <p:cNvPr id="106" name="Google Shape;106;p3"/>
          <p:cNvPicPr preferRelativeResize="0"/>
          <p:nvPr/>
        </p:nvPicPr>
        <p:blipFill rotWithShape="1">
          <a:blip r:embed="rId5">
            <a:alphaModFix/>
          </a:blip>
          <a:srcRect b="0" l="0" r="0" t="0"/>
          <a:stretch/>
        </p:blipFill>
        <p:spPr>
          <a:xfrm>
            <a:off x="882316" y="3514080"/>
            <a:ext cx="10714122" cy="2091903"/>
          </a:xfrm>
          <a:prstGeom prst="rect">
            <a:avLst/>
          </a:prstGeom>
          <a:noFill/>
          <a:ln>
            <a:noFill/>
          </a:ln>
        </p:spPr>
      </p:pic>
      <p:sp>
        <p:nvSpPr>
          <p:cNvPr id="107" name="Google Shape;107;p3"/>
          <p:cNvSpPr txBox="1"/>
          <p:nvPr/>
        </p:nvSpPr>
        <p:spPr>
          <a:xfrm>
            <a:off x="818147" y="5751436"/>
            <a:ext cx="112675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a:solidFill>
                  <a:srgbClr val="000000"/>
                </a:solidFill>
                <a:latin typeface="Open Sans"/>
                <a:ea typeface="Open Sans"/>
                <a:cs typeface="Open Sans"/>
                <a:sym typeface="Open Sans"/>
              </a:rPr>
              <a:t>On the Horizontal Axis, time is divided into months.</a:t>
            </a:r>
            <a:br>
              <a:rPr b="0" i="0" lang="it-IT" sz="1800">
                <a:solidFill>
                  <a:srgbClr val="000000"/>
                </a:solidFill>
                <a:latin typeface="Open Sans"/>
                <a:ea typeface="Open Sans"/>
                <a:cs typeface="Open Sans"/>
                <a:sym typeface="Open Sans"/>
              </a:rPr>
            </a:br>
            <a:r>
              <a:rPr b="0" i="0" lang="it-IT" sz="1800">
                <a:solidFill>
                  <a:srgbClr val="000000"/>
                </a:solidFill>
                <a:latin typeface="Open Sans"/>
                <a:ea typeface="Open Sans"/>
                <a:cs typeface="Open Sans"/>
                <a:sym typeface="Open Sans"/>
              </a:rPr>
              <a:t>On the Vertical Axis, tasks are shown.</a:t>
            </a:r>
            <a:endParaRPr i="0" sz="1800">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ctrTitle"/>
          </p:nvPr>
        </p:nvSpPr>
        <p:spPr>
          <a:xfrm>
            <a:off x="1524000" y="812319"/>
            <a:ext cx="9144000" cy="88571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it-IT"/>
              <a:t>THE DIVISION OF LABOUR</a:t>
            </a:r>
            <a:endParaRPr/>
          </a:p>
        </p:txBody>
      </p:sp>
      <p:pic>
        <p:nvPicPr>
          <p:cNvPr id="113" name="Google Shape;113;p4"/>
          <p:cNvPicPr preferRelativeResize="0"/>
          <p:nvPr/>
        </p:nvPicPr>
        <p:blipFill rotWithShape="1">
          <a:blip r:embed="rId3">
            <a:alphaModFix/>
          </a:blip>
          <a:srcRect b="0" l="0" r="0" t="0"/>
          <a:stretch/>
        </p:blipFill>
        <p:spPr>
          <a:xfrm>
            <a:off x="378170" y="236649"/>
            <a:ext cx="2857143" cy="885714"/>
          </a:xfrm>
          <a:prstGeom prst="rect">
            <a:avLst/>
          </a:prstGeom>
          <a:noFill/>
          <a:ln>
            <a:noFill/>
          </a:ln>
        </p:spPr>
      </p:pic>
      <p:sp>
        <p:nvSpPr>
          <p:cNvPr id="114" name="Google Shape;114;p4"/>
          <p:cNvSpPr txBox="1"/>
          <p:nvPr/>
        </p:nvSpPr>
        <p:spPr>
          <a:xfrm>
            <a:off x="1063792" y="2398515"/>
            <a:ext cx="10064416"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Work package</a:t>
            </a:r>
            <a:r>
              <a:rPr lang="it-IT" sz="1800">
                <a:solidFill>
                  <a:schemeClr val="dk1"/>
                </a:solidFill>
                <a:latin typeface="Calibri"/>
                <a:ea typeface="Calibri"/>
                <a:cs typeface="Calibri"/>
                <a:sym typeface="Calibri"/>
              </a:rPr>
              <a:t>: a major sub-division of the proposed project.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Task: Part of a work package, describing one of the steps or a smaller section of the work.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Deliverable</a:t>
            </a:r>
            <a:r>
              <a:rPr lang="it-IT" sz="1800">
                <a:solidFill>
                  <a:schemeClr val="dk1"/>
                </a:solidFill>
                <a:latin typeface="Calibri"/>
                <a:ea typeface="Calibri"/>
                <a:cs typeface="Calibri"/>
                <a:sym typeface="Calibri"/>
              </a:rPr>
              <a:t>: a distinct output of the project, meaningful in terms of the project's overall objectives. It can be a report, a document, a technical diagram, software component, etc.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Milestones: control points in the project that help to chart progress. Milestones may correspond to the completion of a key deliverable, allowing the next phase of the work to begin.</a:t>
            </a:r>
            <a:endParaRPr/>
          </a:p>
        </p:txBody>
      </p:sp>
      <p:sp>
        <p:nvSpPr>
          <p:cNvPr id="115" name="Google Shape;115;p4"/>
          <p:cNvSpPr txBox="1"/>
          <p:nvPr/>
        </p:nvSpPr>
        <p:spPr>
          <a:xfrm>
            <a:off x="848226" y="1907207"/>
            <a:ext cx="105095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000">
                <a:solidFill>
                  <a:schemeClr val="dk1"/>
                </a:solidFill>
                <a:latin typeface="Calibri"/>
                <a:ea typeface="Calibri"/>
                <a:cs typeface="Calibri"/>
                <a:sym typeface="Calibri"/>
              </a:rPr>
              <a:t>The European Union suggests the following division of a project into tasks and subtasks:</a:t>
            </a:r>
            <a:endParaRPr/>
          </a:p>
        </p:txBody>
      </p:sp>
      <p:sp>
        <p:nvSpPr>
          <p:cNvPr id="116" name="Google Shape;116;p4"/>
          <p:cNvSpPr txBox="1"/>
          <p:nvPr/>
        </p:nvSpPr>
        <p:spPr>
          <a:xfrm>
            <a:off x="955686" y="6344352"/>
            <a:ext cx="10744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European Commission, </a:t>
            </a:r>
            <a:r>
              <a:rPr i="1" lang="it-IT" sz="1200">
                <a:solidFill>
                  <a:schemeClr val="dk1"/>
                </a:solidFill>
                <a:latin typeface="Calibri"/>
                <a:ea typeface="Calibri"/>
                <a:cs typeface="Calibri"/>
                <a:sym typeface="Calibri"/>
              </a:rPr>
              <a:t>Managing Projects, </a:t>
            </a:r>
            <a:r>
              <a:rPr lang="it-IT" sz="1200" u="sng">
                <a:solidFill>
                  <a:schemeClr val="dk1"/>
                </a:solidFill>
                <a:latin typeface="Calibri"/>
                <a:ea typeface="Calibri"/>
                <a:cs typeface="Calibri"/>
                <a:sym typeface="Calibri"/>
                <a:hlinkClick r:id="rId4">
                  <a:extLst>
                    <a:ext uri="{A12FA001-AC4F-418D-AE19-62706E023703}">
                      <ahyp:hlinkClr val="tx"/>
                    </a:ext>
                  </a:extLst>
                </a:hlinkClick>
              </a:rPr>
              <a:t>https://ec.europa.eu/chafea/health/beneficiaries-corner/documents/factsheet-03.pdf</a:t>
            </a:r>
            <a:r>
              <a:rPr lang="it-IT" sz="1200">
                <a:solidFill>
                  <a:schemeClr val="dk1"/>
                </a:solidFill>
                <a:latin typeface="Calibri"/>
                <a:ea typeface="Calibri"/>
                <a:cs typeface="Calibri"/>
                <a:sym typeface="Calibri"/>
              </a:rPr>
              <a:t> </a:t>
            </a:r>
            <a:endParaRPr/>
          </a:p>
        </p:txBody>
      </p:sp>
      <p:sp>
        <p:nvSpPr>
          <p:cNvPr id="117" name="Google Shape;117;p4"/>
          <p:cNvSpPr/>
          <p:nvPr/>
        </p:nvSpPr>
        <p:spPr>
          <a:xfrm>
            <a:off x="896353" y="5361504"/>
            <a:ext cx="10185409" cy="627101"/>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it-IT" sz="2100" u="none" cap="none" strike="noStrike">
                <a:solidFill>
                  <a:srgbClr val="202124"/>
                </a:solidFill>
                <a:latin typeface="Arial"/>
                <a:ea typeface="Arial"/>
                <a:cs typeface="Arial"/>
                <a:sym typeface="Arial"/>
              </a:rPr>
              <a:t>These tasks should be assigned respectively to the most competent subjects in their own area of expertise.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ctrTitle"/>
          </p:nvPr>
        </p:nvSpPr>
        <p:spPr>
          <a:xfrm>
            <a:off x="1524000" y="812319"/>
            <a:ext cx="9144000" cy="88571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it-IT" sz="4800"/>
              <a:t>REAFFIRMING THE STRATEGY</a:t>
            </a:r>
            <a:endParaRPr/>
          </a:p>
        </p:txBody>
      </p:sp>
      <p:pic>
        <p:nvPicPr>
          <p:cNvPr id="123" name="Google Shape;123;p5"/>
          <p:cNvPicPr preferRelativeResize="0"/>
          <p:nvPr/>
        </p:nvPicPr>
        <p:blipFill rotWithShape="1">
          <a:blip r:embed="rId3">
            <a:alphaModFix/>
          </a:blip>
          <a:srcRect b="0" l="0" r="0" t="0"/>
          <a:stretch/>
        </p:blipFill>
        <p:spPr>
          <a:xfrm>
            <a:off x="378170" y="236649"/>
            <a:ext cx="2857143" cy="885714"/>
          </a:xfrm>
          <a:prstGeom prst="rect">
            <a:avLst/>
          </a:prstGeom>
          <a:noFill/>
          <a:ln>
            <a:noFill/>
          </a:ln>
        </p:spPr>
      </p:pic>
      <p:sp>
        <p:nvSpPr>
          <p:cNvPr id="124" name="Google Shape;124;p5"/>
          <p:cNvSpPr txBox="1"/>
          <p:nvPr/>
        </p:nvSpPr>
        <p:spPr>
          <a:xfrm>
            <a:off x="955686" y="2336768"/>
            <a:ext cx="1006441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The strategy is based on new concepts, new technologies or if it requires non-routinary actions to be performed</a:t>
            </a:r>
            <a:r>
              <a:rPr lang="it-IT" sz="18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The strategy requires different work methodologies than usual (e.g., those entailed by a digital-transformation strategy).</a:t>
            </a:r>
            <a:endParaRPr b="1" sz="1800">
              <a:solidFill>
                <a:schemeClr val="dk1"/>
              </a:solidFill>
              <a:latin typeface="Calibri"/>
              <a:ea typeface="Calibri"/>
              <a:cs typeface="Calibri"/>
              <a:sym typeface="Calibri"/>
            </a:endParaRPr>
          </a:p>
        </p:txBody>
      </p:sp>
      <p:sp>
        <p:nvSpPr>
          <p:cNvPr id="125" name="Google Shape;125;p5"/>
          <p:cNvSpPr txBox="1"/>
          <p:nvPr/>
        </p:nvSpPr>
        <p:spPr>
          <a:xfrm>
            <a:off x="955686" y="1907207"/>
            <a:ext cx="1040212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It is very difficult to obtain a lasting change following the implementation of a strategy, especially if:</a:t>
            </a:r>
            <a:endParaRPr sz="1600">
              <a:solidFill>
                <a:schemeClr val="dk1"/>
              </a:solidFill>
              <a:latin typeface="Calibri"/>
              <a:ea typeface="Calibri"/>
              <a:cs typeface="Calibri"/>
              <a:sym typeface="Calibri"/>
            </a:endParaRPr>
          </a:p>
        </p:txBody>
      </p:sp>
      <p:sp>
        <p:nvSpPr>
          <p:cNvPr id="126" name="Google Shape;126;p5"/>
          <p:cNvSpPr txBox="1"/>
          <p:nvPr/>
        </p:nvSpPr>
        <p:spPr>
          <a:xfrm>
            <a:off x="955686" y="6344352"/>
            <a:ext cx="10744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European Commission, </a:t>
            </a:r>
            <a:r>
              <a:rPr i="1" lang="it-IT" sz="1200">
                <a:solidFill>
                  <a:schemeClr val="dk1"/>
                </a:solidFill>
                <a:latin typeface="Calibri"/>
                <a:ea typeface="Calibri"/>
                <a:cs typeface="Calibri"/>
                <a:sym typeface="Calibri"/>
              </a:rPr>
              <a:t>Managing Projects, </a:t>
            </a:r>
            <a:r>
              <a:rPr lang="it-IT" sz="1200" u="sng">
                <a:solidFill>
                  <a:schemeClr val="dk1"/>
                </a:solidFill>
                <a:latin typeface="Calibri"/>
                <a:ea typeface="Calibri"/>
                <a:cs typeface="Calibri"/>
                <a:sym typeface="Calibri"/>
                <a:hlinkClick r:id="rId4">
                  <a:extLst>
                    <a:ext uri="{A12FA001-AC4F-418D-AE19-62706E023703}">
                      <ahyp:hlinkClr val="tx"/>
                    </a:ext>
                  </a:extLst>
                </a:hlinkClick>
              </a:rPr>
              <a:t>https://ec.europa.eu/chafea/health/beneficiaries-corner/documents/factsheet-03.pdf</a:t>
            </a:r>
            <a:r>
              <a:rPr lang="it-IT" sz="1200">
                <a:solidFill>
                  <a:schemeClr val="dk1"/>
                </a:solidFill>
                <a:latin typeface="Calibri"/>
                <a:ea typeface="Calibri"/>
                <a:cs typeface="Calibri"/>
                <a:sym typeface="Calibri"/>
              </a:rPr>
              <a:t> </a:t>
            </a:r>
            <a:endParaRPr/>
          </a:p>
        </p:txBody>
      </p:sp>
      <p:sp>
        <p:nvSpPr>
          <p:cNvPr id="127" name="Google Shape;127;p5"/>
          <p:cNvSpPr txBox="1"/>
          <p:nvPr/>
        </p:nvSpPr>
        <p:spPr>
          <a:xfrm>
            <a:off x="955686" y="3905103"/>
            <a:ext cx="1040212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Calibri"/>
                <a:ea typeface="Calibri"/>
                <a:cs typeface="Calibri"/>
                <a:sym typeface="Calibri"/>
              </a:rPr>
              <a:t>For this reason, it is advisable to continuously </a:t>
            </a:r>
            <a:r>
              <a:rPr b="1" lang="it-IT" sz="1600">
                <a:solidFill>
                  <a:schemeClr val="dk1"/>
                </a:solidFill>
                <a:latin typeface="Calibri"/>
                <a:ea typeface="Calibri"/>
                <a:cs typeface="Calibri"/>
                <a:sym typeface="Calibri"/>
              </a:rPr>
              <a:t>reaffirm the objectives </a:t>
            </a:r>
            <a:r>
              <a:rPr lang="it-IT" sz="1600">
                <a:solidFill>
                  <a:schemeClr val="dk1"/>
                </a:solidFill>
                <a:latin typeface="Calibri"/>
                <a:ea typeface="Calibri"/>
                <a:cs typeface="Calibri"/>
                <a:sym typeface="Calibri"/>
              </a:rPr>
              <a:t>and the ways to reach them.</a:t>
            </a:r>
            <a:br>
              <a:rPr lang="it-IT" sz="1600">
                <a:solidFill>
                  <a:schemeClr val="dk1"/>
                </a:solidFill>
                <a:latin typeface="Calibri"/>
                <a:ea typeface="Calibri"/>
                <a:cs typeface="Calibri"/>
                <a:sym typeface="Calibri"/>
              </a:rPr>
            </a:br>
            <a:r>
              <a:rPr lang="it-IT" sz="1600">
                <a:solidFill>
                  <a:schemeClr val="dk1"/>
                </a:solidFill>
                <a:latin typeface="Calibri"/>
                <a:ea typeface="Calibri"/>
                <a:cs typeface="Calibri"/>
                <a:sym typeface="Calibri"/>
              </a:rPr>
              <a:t>It is practically impossible that after one simple briefing a whole institution or work group will immediately change their ways and implement the strategy. To change a routine, it is needed to act repeatedly to break old habits and create new ones.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A balance must however be struck between being excessively pedantic, almost to the point of obsession, and doing almost nothing to ensure that the strategy is understood and internalized.</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it-IT" sz="1600">
                <a:solidFill>
                  <a:schemeClr val="dk1"/>
                </a:solidFill>
                <a:latin typeface="Calibri"/>
                <a:ea typeface="Calibri"/>
                <a:cs typeface="Calibri"/>
                <a:sym typeface="Calibri"/>
              </a:rPr>
              <a:t>Therefore, applying </a:t>
            </a:r>
            <a:r>
              <a:rPr b="1" lang="it-IT" sz="1600">
                <a:solidFill>
                  <a:schemeClr val="dk1"/>
                </a:solidFill>
                <a:latin typeface="Calibri"/>
                <a:ea typeface="Calibri"/>
                <a:cs typeface="Calibri"/>
                <a:sym typeface="Calibri"/>
              </a:rPr>
              <a:t>good dissemination principles can be very helpful </a:t>
            </a:r>
            <a:r>
              <a:rPr lang="it-IT" sz="1600">
                <a:solidFill>
                  <a:schemeClr val="dk1"/>
                </a:solidFill>
                <a:latin typeface="Calibri"/>
                <a:ea typeface="Calibri"/>
                <a:cs typeface="Calibri"/>
                <a:sym typeface="Calibri"/>
              </a:rPr>
              <a:t>for a successful strategy implementation.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ctrTitle"/>
          </p:nvPr>
        </p:nvSpPr>
        <p:spPr>
          <a:xfrm>
            <a:off x="1063792" y="868739"/>
            <a:ext cx="10862332" cy="88571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lang="it-IT" sz="4800"/>
              <a:t>AN EFFECTIVE DISSEMINATION PLAN</a:t>
            </a:r>
            <a:endParaRPr/>
          </a:p>
        </p:txBody>
      </p:sp>
      <p:pic>
        <p:nvPicPr>
          <p:cNvPr id="133" name="Google Shape;133;p6"/>
          <p:cNvPicPr preferRelativeResize="0"/>
          <p:nvPr/>
        </p:nvPicPr>
        <p:blipFill rotWithShape="1">
          <a:blip r:embed="rId3">
            <a:alphaModFix/>
          </a:blip>
          <a:srcRect b="0" l="0" r="0" t="0"/>
          <a:stretch/>
        </p:blipFill>
        <p:spPr>
          <a:xfrm>
            <a:off x="378170" y="236649"/>
            <a:ext cx="2857143" cy="885714"/>
          </a:xfrm>
          <a:prstGeom prst="rect">
            <a:avLst/>
          </a:prstGeom>
          <a:noFill/>
          <a:ln>
            <a:noFill/>
          </a:ln>
        </p:spPr>
      </p:pic>
      <p:sp>
        <p:nvSpPr>
          <p:cNvPr id="134" name="Google Shape;134;p6"/>
          <p:cNvSpPr txBox="1"/>
          <p:nvPr/>
        </p:nvSpPr>
        <p:spPr>
          <a:xfrm>
            <a:off x="1063792" y="1882708"/>
            <a:ext cx="10064416" cy="1200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b="1" lang="it-IT" sz="1800">
                <a:solidFill>
                  <a:schemeClr val="dk1"/>
                </a:solidFill>
                <a:latin typeface="Calibri"/>
                <a:ea typeface="Calibri"/>
                <a:cs typeface="Calibri"/>
                <a:sym typeface="Calibri"/>
              </a:rPr>
              <a:t>Know your audience</a:t>
            </a:r>
            <a:r>
              <a:rPr lang="it-IT" sz="1800">
                <a:solidFill>
                  <a:schemeClr val="dk1"/>
                </a:solidFill>
                <a:latin typeface="Calibri"/>
                <a:ea typeface="Calibri"/>
                <a:cs typeface="Calibri"/>
                <a:sym typeface="Calibri"/>
              </a:rPr>
              <a:t>: use appropriate language and information levels. </a:t>
            </a:r>
            <a:endParaRPr/>
          </a:p>
          <a:p>
            <a:pPr indent="-342900" lvl="0" marL="342900" marR="0" rtl="0" algn="l">
              <a:spcBef>
                <a:spcPts val="0"/>
              </a:spcBef>
              <a:spcAft>
                <a:spcPts val="0"/>
              </a:spcAft>
              <a:buClr>
                <a:schemeClr val="dk1"/>
              </a:buClr>
              <a:buSzPts val="1800"/>
              <a:buFont typeface="Calibri"/>
              <a:buAutoNum type="arabicPeriod"/>
            </a:pPr>
            <a:r>
              <a:rPr b="1" lang="it-IT" sz="1800">
                <a:solidFill>
                  <a:schemeClr val="dk1"/>
                </a:solidFill>
                <a:latin typeface="Calibri"/>
                <a:ea typeface="Calibri"/>
                <a:cs typeface="Calibri"/>
                <a:sym typeface="Calibri"/>
              </a:rPr>
              <a:t>Include various dissemination methods</a:t>
            </a:r>
            <a:r>
              <a:rPr lang="it-IT" sz="1800">
                <a:solidFill>
                  <a:schemeClr val="dk1"/>
                </a:solidFill>
                <a:latin typeface="Calibri"/>
                <a:ea typeface="Calibri"/>
                <a:cs typeface="Calibri"/>
                <a:sym typeface="Calibri"/>
              </a:rPr>
              <a:t>: written text, illustrations, graphs, digital tools and oral presentations, if needed. </a:t>
            </a:r>
            <a:endParaRPr/>
          </a:p>
          <a:p>
            <a:pPr indent="-342900" lvl="0" marL="342900" marR="0" rtl="0" algn="l">
              <a:spcBef>
                <a:spcPts val="0"/>
              </a:spcBef>
              <a:spcAft>
                <a:spcPts val="0"/>
              </a:spcAft>
              <a:buClr>
                <a:schemeClr val="dk1"/>
              </a:buClr>
              <a:buSzPts val="1800"/>
              <a:buFont typeface="Calibri"/>
              <a:buAutoNum type="arabicPeriod"/>
            </a:pPr>
            <a:r>
              <a:rPr b="1" lang="it-IT" sz="1800">
                <a:solidFill>
                  <a:schemeClr val="dk1"/>
                </a:solidFill>
                <a:latin typeface="Calibri"/>
                <a:ea typeface="Calibri"/>
                <a:cs typeface="Calibri"/>
                <a:sym typeface="Calibri"/>
              </a:rPr>
              <a:t>Leverage </a:t>
            </a:r>
            <a:r>
              <a:rPr lang="it-IT" sz="1800">
                <a:solidFill>
                  <a:schemeClr val="dk1"/>
                </a:solidFill>
                <a:latin typeface="Calibri"/>
                <a:ea typeface="Calibri"/>
                <a:cs typeface="Calibri"/>
                <a:sym typeface="Calibri"/>
              </a:rPr>
              <a:t>existing resources, relationships, and networks fully.</a:t>
            </a:r>
            <a:endParaRPr sz="1800">
              <a:solidFill>
                <a:schemeClr val="dk1"/>
              </a:solidFill>
              <a:latin typeface="Calibri"/>
              <a:ea typeface="Calibri"/>
              <a:cs typeface="Calibri"/>
              <a:sym typeface="Calibri"/>
            </a:endParaRPr>
          </a:p>
        </p:txBody>
      </p:sp>
      <p:sp>
        <p:nvSpPr>
          <p:cNvPr id="135" name="Google Shape;135;p6"/>
          <p:cNvSpPr txBox="1"/>
          <p:nvPr/>
        </p:nvSpPr>
        <p:spPr>
          <a:xfrm>
            <a:off x="883496" y="6272163"/>
            <a:ext cx="107441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Calibri"/>
                <a:ea typeface="Calibri"/>
                <a:cs typeface="Calibri"/>
                <a:sym typeface="Calibri"/>
              </a:rPr>
              <a:t>Tale Center for Clinical Investigation, </a:t>
            </a:r>
            <a:r>
              <a:rPr i="1" lang="it-IT" sz="1200">
                <a:solidFill>
                  <a:schemeClr val="dk1"/>
                </a:solidFill>
                <a:latin typeface="Calibri"/>
                <a:ea typeface="Calibri"/>
                <a:cs typeface="Calibri"/>
                <a:sym typeface="Calibri"/>
              </a:rPr>
              <a:t>Strategies for Disseminating Research Findings, </a:t>
            </a:r>
            <a:r>
              <a:rPr lang="it-IT" sz="1200" u="sng">
                <a:solidFill>
                  <a:schemeClr val="dk1"/>
                </a:solidFill>
                <a:latin typeface="Calibri"/>
                <a:ea typeface="Calibri"/>
                <a:cs typeface="Calibri"/>
                <a:sym typeface="Calibri"/>
                <a:hlinkClick r:id="rId4">
                  <a:extLst>
                    <a:ext uri="{A12FA001-AC4F-418D-AE19-62706E023703}">
                      <ahyp:hlinkClr val="tx"/>
                    </a:ext>
                  </a:extLst>
                </a:hlinkClick>
              </a:rPr>
              <a:t>https://www.idaea.csic.es/sites/default/files/CARE-Beyond-Scientific-Publication-Strategies-for-Disseminating-Research-Findings.pdf</a:t>
            </a:r>
            <a:r>
              <a:rPr lang="it-IT" sz="1200">
                <a:solidFill>
                  <a:schemeClr val="dk1"/>
                </a:solidFill>
                <a:latin typeface="Calibri"/>
                <a:ea typeface="Calibri"/>
                <a:cs typeface="Calibri"/>
                <a:sym typeface="Calibri"/>
              </a:rPr>
              <a:t> </a:t>
            </a:r>
            <a:endParaRPr/>
          </a:p>
        </p:txBody>
      </p:sp>
      <p:sp>
        <p:nvSpPr>
          <p:cNvPr id="136" name="Google Shape;136;p6"/>
          <p:cNvSpPr txBox="1"/>
          <p:nvPr/>
        </p:nvSpPr>
        <p:spPr>
          <a:xfrm>
            <a:off x="1063792" y="3659832"/>
            <a:ext cx="1023987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dk1"/>
                </a:solidFill>
                <a:latin typeface="Calibri"/>
                <a:ea typeface="Calibri"/>
                <a:cs typeface="Calibri"/>
                <a:sym typeface="Calibri"/>
              </a:rPr>
              <a:t>Be responsive</a:t>
            </a:r>
            <a:r>
              <a:rPr lang="it-IT" sz="1800">
                <a:solidFill>
                  <a:schemeClr val="dk1"/>
                </a:solidFill>
                <a:latin typeface="Calibri"/>
                <a:ea typeface="Calibri"/>
                <a:cs typeface="Calibri"/>
                <a:sym typeface="Calibri"/>
              </a:rPr>
              <a:t>: </a:t>
            </a:r>
            <a:r>
              <a:rPr lang="it-IT" sz="1600">
                <a:solidFill>
                  <a:schemeClr val="dk1"/>
                </a:solidFill>
                <a:latin typeface="Calibri"/>
                <a:ea typeface="Calibri"/>
                <a:cs typeface="Calibri"/>
                <a:sym typeface="Calibri"/>
              </a:rPr>
              <a:t>Consider your target audiences when deciding on document type.</a:t>
            </a:r>
            <a:endParaRPr/>
          </a:p>
          <a:p>
            <a:pPr indent="0" lvl="0" marL="0" marR="0" rtl="0" algn="l">
              <a:spcBef>
                <a:spcPts val="0"/>
              </a:spcBef>
              <a:spcAft>
                <a:spcPts val="0"/>
              </a:spcAft>
              <a:buNone/>
            </a:pPr>
            <a:r>
              <a:rPr b="1" lang="it-IT" sz="1800">
                <a:solidFill>
                  <a:schemeClr val="dk1"/>
                </a:solidFill>
                <a:latin typeface="Calibri"/>
                <a:ea typeface="Calibri"/>
                <a:cs typeface="Calibri"/>
                <a:sym typeface="Calibri"/>
              </a:rPr>
              <a:t>Be concise</a:t>
            </a:r>
            <a:r>
              <a:rPr lang="it-IT" sz="1800">
                <a:solidFill>
                  <a:schemeClr val="dk1"/>
                </a:solidFill>
                <a:latin typeface="Calibri"/>
                <a:ea typeface="Calibri"/>
                <a:cs typeface="Calibri"/>
                <a:sym typeface="Calibri"/>
              </a:rPr>
              <a:t>: </a:t>
            </a:r>
            <a:r>
              <a:rPr lang="it-IT" sz="1600">
                <a:solidFill>
                  <a:schemeClr val="dk1"/>
                </a:solidFill>
                <a:latin typeface="Calibri"/>
                <a:ea typeface="Calibri"/>
                <a:cs typeface="Calibri"/>
                <a:sym typeface="Calibri"/>
              </a:rPr>
              <a:t>Make it short and to the point; be sure that information is easy to find.</a:t>
            </a:r>
            <a:br>
              <a:rPr lang="it-IT" sz="1800">
                <a:solidFill>
                  <a:schemeClr val="dk1"/>
                </a:solidFill>
                <a:latin typeface="Calibri"/>
                <a:ea typeface="Calibri"/>
                <a:cs typeface="Calibri"/>
                <a:sym typeface="Calibri"/>
              </a:rPr>
            </a:br>
            <a:r>
              <a:rPr b="1" lang="it-IT" sz="1800">
                <a:solidFill>
                  <a:schemeClr val="dk1"/>
                </a:solidFill>
                <a:latin typeface="Calibri"/>
                <a:ea typeface="Calibri"/>
                <a:cs typeface="Calibri"/>
                <a:sym typeface="Calibri"/>
              </a:rPr>
              <a:t>Be interesting</a:t>
            </a:r>
            <a:r>
              <a:rPr lang="it-IT" sz="1800">
                <a:solidFill>
                  <a:schemeClr val="dk1"/>
                </a:solidFill>
                <a:latin typeface="Calibri"/>
                <a:ea typeface="Calibri"/>
                <a:cs typeface="Calibri"/>
                <a:sym typeface="Calibri"/>
              </a:rPr>
              <a:t>: </a:t>
            </a:r>
            <a:r>
              <a:rPr lang="it-IT" sz="1600">
                <a:solidFill>
                  <a:schemeClr val="dk1"/>
                </a:solidFill>
                <a:latin typeface="Calibri"/>
                <a:ea typeface="Calibri"/>
                <a:cs typeface="Calibri"/>
                <a:sym typeface="Calibri"/>
              </a:rPr>
              <a:t>Sort through all findings, and present just those that are new and/or compelling. </a:t>
            </a:r>
            <a:endParaRPr/>
          </a:p>
          <a:p>
            <a:pPr indent="0" lvl="0" marL="0" marR="0" rtl="0" algn="l">
              <a:spcBef>
                <a:spcPts val="0"/>
              </a:spcBef>
              <a:spcAft>
                <a:spcPts val="0"/>
              </a:spcAft>
              <a:buNone/>
            </a:pPr>
            <a:r>
              <a:rPr b="1" lang="it-IT" sz="1800">
                <a:solidFill>
                  <a:schemeClr val="dk1"/>
                </a:solidFill>
                <a:latin typeface="Calibri"/>
                <a:ea typeface="Calibri"/>
                <a:cs typeface="Calibri"/>
                <a:sym typeface="Calibri"/>
              </a:rPr>
              <a:t>Be logical</a:t>
            </a:r>
            <a:r>
              <a:rPr lang="it-IT" sz="1800">
                <a:solidFill>
                  <a:schemeClr val="dk1"/>
                </a:solidFill>
                <a:latin typeface="Calibri"/>
                <a:ea typeface="Calibri"/>
                <a:cs typeface="Calibri"/>
                <a:sym typeface="Calibri"/>
              </a:rPr>
              <a:t>: </a:t>
            </a:r>
            <a:r>
              <a:rPr lang="it-IT" sz="1600">
                <a:solidFill>
                  <a:schemeClr val="dk1"/>
                </a:solidFill>
                <a:latin typeface="Calibri"/>
                <a:ea typeface="Calibri"/>
                <a:cs typeface="Calibri"/>
                <a:sym typeface="Calibri"/>
              </a:rPr>
              <a:t>Make sure the points progress in a logical order. </a:t>
            </a:r>
            <a:endParaRPr/>
          </a:p>
          <a:p>
            <a:pPr indent="0" lvl="0" marL="0" marR="0" rtl="0" algn="l">
              <a:spcBef>
                <a:spcPts val="0"/>
              </a:spcBef>
              <a:spcAft>
                <a:spcPts val="0"/>
              </a:spcAft>
              <a:buNone/>
            </a:pPr>
            <a:r>
              <a:rPr b="1" lang="it-IT" sz="1800">
                <a:solidFill>
                  <a:schemeClr val="dk1"/>
                </a:solidFill>
                <a:latin typeface="Calibri"/>
                <a:ea typeface="Calibri"/>
                <a:cs typeface="Calibri"/>
                <a:sym typeface="Calibri"/>
              </a:rPr>
              <a:t>Always consider the usefulness of your dissemination: </a:t>
            </a:r>
            <a:r>
              <a:rPr lang="it-IT" sz="1600">
                <a:solidFill>
                  <a:schemeClr val="dk1"/>
                </a:solidFill>
                <a:latin typeface="Calibri"/>
                <a:ea typeface="Calibri"/>
                <a:cs typeface="Calibri"/>
                <a:sym typeface="Calibri"/>
              </a:rPr>
              <a:t>write clear conclusions and recommendations; if readers know what to do with the information, they will be more likely to apply it.</a:t>
            </a:r>
            <a:endParaRPr sz="1800">
              <a:solidFill>
                <a:schemeClr val="dk1"/>
              </a:solidFill>
              <a:latin typeface="Calibri"/>
              <a:ea typeface="Calibri"/>
              <a:cs typeface="Calibri"/>
              <a:sym typeface="Calibri"/>
            </a:endParaRPr>
          </a:p>
        </p:txBody>
      </p:sp>
      <p:sp>
        <p:nvSpPr>
          <p:cNvPr id="137" name="Google Shape;137;p6"/>
          <p:cNvSpPr txBox="1"/>
          <p:nvPr/>
        </p:nvSpPr>
        <p:spPr>
          <a:xfrm>
            <a:off x="1063792" y="3198167"/>
            <a:ext cx="60970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Calibri"/>
                <a:ea typeface="Calibri"/>
                <a:cs typeface="Calibri"/>
                <a:sym typeface="Calibri"/>
              </a:rPr>
              <a:t>When writing documents for dissemination…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ph type="ctrTitle"/>
          </p:nvPr>
        </p:nvSpPr>
        <p:spPr>
          <a:xfrm>
            <a:off x="1003634" y="845660"/>
            <a:ext cx="10862332" cy="88571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it-IT" sz="4800"/>
              <a:t>DON’T BE AFRAID TO CHANGE YOUR WAYS</a:t>
            </a:r>
            <a:endParaRPr/>
          </a:p>
        </p:txBody>
      </p:sp>
      <p:pic>
        <p:nvPicPr>
          <p:cNvPr id="143" name="Google Shape;143;p7"/>
          <p:cNvPicPr preferRelativeResize="0"/>
          <p:nvPr/>
        </p:nvPicPr>
        <p:blipFill rotWithShape="1">
          <a:blip r:embed="rId3">
            <a:alphaModFix/>
          </a:blip>
          <a:srcRect b="0" l="0" r="0" t="0"/>
          <a:stretch/>
        </p:blipFill>
        <p:spPr>
          <a:xfrm>
            <a:off x="378170" y="236649"/>
            <a:ext cx="2857143" cy="885714"/>
          </a:xfrm>
          <a:prstGeom prst="rect">
            <a:avLst/>
          </a:prstGeom>
          <a:noFill/>
          <a:ln>
            <a:noFill/>
          </a:ln>
        </p:spPr>
      </p:pic>
      <p:sp>
        <p:nvSpPr>
          <p:cNvPr id="144" name="Google Shape;144;p7"/>
          <p:cNvSpPr txBox="1"/>
          <p:nvPr/>
        </p:nvSpPr>
        <p:spPr>
          <a:xfrm>
            <a:off x="1003634" y="1880816"/>
            <a:ext cx="10064416"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 Leaders often require ways to be changed, without changing their own.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More strategies than fail</a:t>
            </a:r>
            <a:r>
              <a:rPr lang="it-IT" sz="1800">
                <a:solidFill>
                  <a:schemeClr val="dk1"/>
                </a:solidFill>
                <a:latin typeface="Calibri"/>
                <a:ea typeface="Calibri"/>
                <a:cs typeface="Calibri"/>
                <a:sym typeface="Calibri"/>
              </a:rPr>
              <a:t> to be correctly implemented, resulting in stagnation and ineffectiveness.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Failure is a part of life</a:t>
            </a:r>
            <a:r>
              <a:rPr lang="it-IT" sz="1800">
                <a:solidFill>
                  <a:schemeClr val="dk1"/>
                </a:solidFill>
                <a:latin typeface="Calibri"/>
                <a:ea typeface="Calibri"/>
                <a:cs typeface="Calibri"/>
                <a:sym typeface="Calibri"/>
              </a:rPr>
              <a:t>: it must not be viewed as something from which it is impossible to recover from, but rather as the beginning of meaningful change.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Mistakes need to be deeply analyzed </a:t>
            </a:r>
            <a:r>
              <a:rPr lang="it-IT" sz="1800">
                <a:solidFill>
                  <a:schemeClr val="dk1"/>
                </a:solidFill>
                <a:latin typeface="Calibri"/>
                <a:ea typeface="Calibri"/>
                <a:cs typeface="Calibri"/>
                <a:sym typeface="Calibri"/>
              </a:rPr>
              <a:t>to understand what went wrong and how things can be changed in the future.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Leaders who require change are the first who need to change constantly to ensure the effectiveness of their leadership.</a:t>
            </a:r>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it-IT" sz="1800">
                <a:solidFill>
                  <a:schemeClr val="dk1"/>
                </a:solidFill>
                <a:latin typeface="Calibri"/>
                <a:ea typeface="Calibri"/>
                <a:cs typeface="Calibri"/>
                <a:sym typeface="Calibri"/>
              </a:rPr>
              <a:t>- </a:t>
            </a:r>
            <a:r>
              <a:rPr b="1" lang="it-IT" sz="1800">
                <a:solidFill>
                  <a:schemeClr val="dk1"/>
                </a:solidFill>
                <a:latin typeface="Calibri"/>
                <a:ea typeface="Calibri"/>
                <a:cs typeface="Calibri"/>
                <a:sym typeface="Calibri"/>
              </a:rPr>
              <a:t>There is no magic recipe to always succesfully implement a strategy</a:t>
            </a:r>
            <a:r>
              <a:rPr lang="it-IT" sz="1800">
                <a:solidFill>
                  <a:schemeClr val="dk1"/>
                </a:solidFill>
                <a:latin typeface="Calibri"/>
                <a:ea typeface="Calibri"/>
                <a:cs typeface="Calibri"/>
                <a:sym typeface="Calibri"/>
              </a:rPr>
              <a:t>. Each individual is different, and so is each team and each project. However, keeping some of the principles written in this presentation in mind and being aware of past mistakes are certainly good starts.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type="ctrTitle"/>
          </p:nvPr>
        </p:nvSpPr>
        <p:spPr>
          <a:xfrm>
            <a:off x="756987" y="1160955"/>
            <a:ext cx="10862332" cy="88571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it-IT" sz="3600"/>
              <a:t>AN EXAMPLE OF EFFECTIVENESS FROM THE REAL WORLD:</a:t>
            </a:r>
            <a:br>
              <a:rPr lang="it-IT" sz="3600"/>
            </a:br>
            <a:r>
              <a:rPr lang="it-IT" sz="3600"/>
              <a:t>THE MERCEDES-AMG PETRONAS FORMULA 1 TEAM</a:t>
            </a:r>
            <a:endParaRPr/>
          </a:p>
        </p:txBody>
      </p:sp>
      <p:pic>
        <p:nvPicPr>
          <p:cNvPr id="150" name="Google Shape;150;p8"/>
          <p:cNvPicPr preferRelativeResize="0"/>
          <p:nvPr/>
        </p:nvPicPr>
        <p:blipFill rotWithShape="1">
          <a:blip r:embed="rId3">
            <a:alphaModFix/>
          </a:blip>
          <a:srcRect b="0" l="0" r="0" t="0"/>
          <a:stretch/>
        </p:blipFill>
        <p:spPr>
          <a:xfrm>
            <a:off x="113475" y="104302"/>
            <a:ext cx="2857143" cy="885714"/>
          </a:xfrm>
          <a:prstGeom prst="rect">
            <a:avLst/>
          </a:prstGeom>
          <a:noFill/>
          <a:ln>
            <a:noFill/>
          </a:ln>
        </p:spPr>
      </p:pic>
      <p:sp>
        <p:nvSpPr>
          <p:cNvPr id="151" name="Google Shape;151;p8"/>
          <p:cNvSpPr txBox="1"/>
          <p:nvPr/>
        </p:nvSpPr>
        <p:spPr>
          <a:xfrm>
            <a:off x="648702" y="2046669"/>
            <a:ext cx="100644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In one of the most competitive and strategic sports in the world, the Mercedes-AMG team won both the Drivers’ Championship and the Constructors’ Championship each year from 2014 to 2020. How?</a:t>
            </a:r>
            <a:endParaRPr/>
          </a:p>
        </p:txBody>
      </p:sp>
      <p:sp>
        <p:nvSpPr>
          <p:cNvPr id="152" name="Google Shape;152;p8"/>
          <p:cNvSpPr/>
          <p:nvPr/>
        </p:nvSpPr>
        <p:spPr>
          <a:xfrm rot="-5400000">
            <a:off x="7413316" y="1187773"/>
            <a:ext cx="4474829" cy="7536183"/>
          </a:xfrm>
          <a:prstGeom prst="rtTriangle">
            <a:avLst/>
          </a:prstGeom>
          <a:blipFill rotWithShape="0">
            <a:blip r:embed="rId4">
              <a:alphaModFix/>
            </a:blip>
            <a:stretch>
              <a:fillRect b="0" l="6999" r="-14997" t="11999"/>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8"/>
          <p:cNvSpPr txBox="1"/>
          <p:nvPr/>
        </p:nvSpPr>
        <p:spPr>
          <a:xfrm>
            <a:off x="442962" y="2718451"/>
            <a:ext cx="10064416" cy="28931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Calibri"/>
              <a:buChar char="-"/>
            </a:pPr>
            <a:r>
              <a:rPr b="1" lang="it-IT" sz="1400">
                <a:solidFill>
                  <a:schemeClr val="dk1"/>
                </a:solidFill>
                <a:latin typeface="Calibri"/>
                <a:ea typeface="Calibri"/>
                <a:cs typeface="Calibri"/>
                <a:sym typeface="Calibri"/>
              </a:rPr>
              <a:t>Excellent leadership</a:t>
            </a:r>
            <a:r>
              <a:rPr lang="it-IT" sz="1400">
                <a:solidFill>
                  <a:schemeClr val="dk1"/>
                </a:solidFill>
                <a:latin typeface="Calibri"/>
                <a:ea typeface="Calibri"/>
                <a:cs typeface="Calibri"/>
                <a:sym typeface="Calibri"/>
              </a:rPr>
              <a:t>: a clear hierarchical structure, with respected individuals on top, created a sought-after environment for skilled people to work in.</a:t>
            </a:r>
            <a:endParaRPr/>
          </a:p>
          <a:p>
            <a:pPr indent="-82550" lvl="0" marL="17145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400"/>
              <a:buFont typeface="Calibri"/>
              <a:buChar char="-"/>
            </a:pPr>
            <a:r>
              <a:rPr b="1" lang="it-IT" sz="1400">
                <a:solidFill>
                  <a:schemeClr val="dk1"/>
                </a:solidFill>
                <a:latin typeface="Calibri"/>
                <a:ea typeface="Calibri"/>
                <a:cs typeface="Calibri"/>
                <a:sym typeface="Calibri"/>
              </a:rPr>
              <a:t>Continuous change and adaptation</a:t>
            </a:r>
            <a:r>
              <a:rPr lang="it-IT" sz="1400">
                <a:solidFill>
                  <a:schemeClr val="dk1"/>
                </a:solidFill>
                <a:latin typeface="Calibri"/>
                <a:ea typeface="Calibri"/>
                <a:cs typeface="Calibri"/>
                <a:sym typeface="Calibri"/>
              </a:rPr>
              <a:t>: the team has demonstrated, again and again, its ability to rapidly respond to changes in rules, tracks, technologies.</a:t>
            </a:r>
            <a:endParaRPr/>
          </a:p>
          <a:p>
            <a:pPr indent="-82550" lvl="0" marL="17145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400"/>
              <a:buFont typeface="Calibri"/>
              <a:buChar char="-"/>
            </a:pPr>
            <a:r>
              <a:rPr b="1" lang="it-IT" sz="1400">
                <a:solidFill>
                  <a:schemeClr val="dk1"/>
                </a:solidFill>
                <a:latin typeface="Calibri"/>
                <a:ea typeface="Calibri"/>
                <a:cs typeface="Calibri"/>
                <a:sym typeface="Calibri"/>
              </a:rPr>
              <a:t>No Blame Culture</a:t>
            </a:r>
            <a:r>
              <a:rPr lang="it-IT" sz="1400">
                <a:solidFill>
                  <a:schemeClr val="dk1"/>
                </a:solidFill>
                <a:latin typeface="Calibri"/>
                <a:ea typeface="Calibri"/>
                <a:cs typeface="Calibri"/>
                <a:sym typeface="Calibri"/>
              </a:rPr>
              <a:t>: the team is known for “blaming the mistake, not the person”. Consequence of this is that each mistake is never hidden; rather, it becomes well-known and is used as an example of things to avoid in the future. The person who commits the mistake does not feel like he/she has failed but is motivated to analyze it in order to bring forth new valuable information.</a:t>
            </a:r>
            <a:endParaRPr sz="1400">
              <a:solidFill>
                <a:schemeClr val="dk1"/>
              </a:solidFill>
              <a:latin typeface="Calibri"/>
              <a:ea typeface="Calibri"/>
              <a:cs typeface="Calibri"/>
              <a:sym typeface="Calibri"/>
            </a:endParaRPr>
          </a:p>
          <a:p>
            <a:pPr indent="-82550" lvl="0" marL="17145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400"/>
              <a:buFont typeface="Calibri"/>
              <a:buChar char="-"/>
            </a:pPr>
            <a:r>
              <a:rPr lang="it-IT" sz="1400">
                <a:solidFill>
                  <a:schemeClr val="dk1"/>
                </a:solidFill>
                <a:latin typeface="Calibri"/>
                <a:ea typeface="Calibri"/>
                <a:cs typeface="Calibri"/>
                <a:sym typeface="Calibri"/>
              </a:rPr>
              <a:t> </a:t>
            </a:r>
            <a:r>
              <a:rPr b="1" lang="it-IT" sz="1400">
                <a:solidFill>
                  <a:schemeClr val="dk1"/>
                </a:solidFill>
                <a:latin typeface="Calibri"/>
                <a:ea typeface="Calibri"/>
                <a:cs typeface="Calibri"/>
                <a:sym typeface="Calibri"/>
              </a:rPr>
              <a:t>Clear, concise and logical approaches to issues</a:t>
            </a:r>
            <a:r>
              <a:rPr lang="it-IT" sz="1400">
                <a:solidFill>
                  <a:schemeClr val="dk1"/>
                </a:solidFill>
                <a:latin typeface="Calibri"/>
                <a:ea typeface="Calibri"/>
                <a:cs typeface="Calibri"/>
                <a:sym typeface="Calibri"/>
              </a:rPr>
              <a:t>: an exhaustive plan is elaborated at the beginning of the year</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it-IT" sz="1400">
                <a:solidFill>
                  <a:schemeClr val="dk1"/>
                </a:solidFill>
                <a:latin typeface="Calibri"/>
                <a:ea typeface="Calibri"/>
                <a:cs typeface="Calibri"/>
                <a:sym typeface="Calibri"/>
              </a:rPr>
              <a:t> and reiterated race after race (on a weekly basis). The plan may change in some details to maximise effectiveness, </a:t>
            </a:r>
            <a:endParaRPr/>
          </a:p>
          <a:p>
            <a:pPr indent="0" lvl="0" marL="0" marR="0" rtl="0" algn="l">
              <a:spcBef>
                <a:spcPts val="0"/>
              </a:spcBef>
              <a:spcAft>
                <a:spcPts val="0"/>
              </a:spcAft>
              <a:buNone/>
            </a:pPr>
            <a:r>
              <a:rPr lang="it-IT" sz="1400">
                <a:solidFill>
                  <a:schemeClr val="dk1"/>
                </a:solidFill>
                <a:latin typeface="Calibri"/>
                <a:ea typeface="Calibri"/>
                <a:cs typeface="Calibri"/>
                <a:sym typeface="Calibri"/>
              </a:rPr>
              <a:t> but the principles remain the same and are perfectly interiorized by the team members.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2021-09-13T14:43:08Z</dcterms:created>
  <dc:creator>Giacomo Conti</dc:creator>
</cp:coreProperties>
</file>